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6"/>
  </p:handoutMasterIdLst>
  <p:sldIdLst>
    <p:sldId id="287" r:id="rId2"/>
    <p:sldId id="273" r:id="rId3"/>
    <p:sldId id="289" r:id="rId4"/>
    <p:sldId id="291" r:id="rId5"/>
    <p:sldId id="266" r:id="rId6"/>
    <p:sldId id="288" r:id="rId7"/>
    <p:sldId id="274" r:id="rId8"/>
    <p:sldId id="277" r:id="rId9"/>
    <p:sldId id="275" r:id="rId10"/>
    <p:sldId id="276" r:id="rId11"/>
    <p:sldId id="256" r:id="rId12"/>
    <p:sldId id="259" r:id="rId13"/>
    <p:sldId id="261" r:id="rId14"/>
    <p:sldId id="257" r:id="rId15"/>
    <p:sldId id="267" r:id="rId16"/>
    <p:sldId id="258" r:id="rId17"/>
    <p:sldId id="262" r:id="rId18"/>
    <p:sldId id="264" r:id="rId19"/>
    <p:sldId id="263" r:id="rId20"/>
    <p:sldId id="265" r:id="rId21"/>
    <p:sldId id="283" r:id="rId22"/>
    <p:sldId id="284" r:id="rId23"/>
    <p:sldId id="268" r:id="rId24"/>
    <p:sldId id="260" r:id="rId25"/>
    <p:sldId id="286" r:id="rId26"/>
    <p:sldId id="285" r:id="rId27"/>
    <p:sldId id="269" r:id="rId28"/>
    <p:sldId id="270" r:id="rId29"/>
    <p:sldId id="271" r:id="rId30"/>
    <p:sldId id="278" r:id="rId31"/>
    <p:sldId id="281" r:id="rId32"/>
    <p:sldId id="282" r:id="rId33"/>
    <p:sldId id="279" r:id="rId34"/>
    <p:sldId id="280" r:id="rId35"/>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4644" autoAdjust="0"/>
    <p:restoredTop sz="86474" autoAdjust="0"/>
  </p:normalViewPr>
  <p:slideViewPr>
    <p:cSldViewPr>
      <p:cViewPr varScale="1">
        <p:scale>
          <a:sx n="79" d="100"/>
          <a:sy n="79" d="100"/>
        </p:scale>
        <p:origin x="-158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38" d="100"/>
        <a:sy n="138"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12906852-1872-4F5D-A6CA-BB5830BBABB8}" type="datetimeFigureOut">
              <a:rPr lang="en-US" smtClean="0"/>
              <a:pPr/>
              <a:t>1/15/2012</a:t>
            </a:fld>
            <a:endParaRPr lang="en-US"/>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6D0D8C14-C762-4B27-BD3B-CF05A18B8274}" type="slidenum">
              <a:rPr lang="en-US" smtClean="0"/>
              <a:pPr/>
              <a:t>‹#›</a:t>
            </a:fld>
            <a:endParaRPr lang="en-US"/>
          </a:p>
        </p:txBody>
      </p:sp>
    </p:spTree>
    <p:extLst>
      <p:ext uri="{BB962C8B-B14F-4D97-AF65-F5344CB8AC3E}">
        <p14:creationId xmlns:p14="http://schemas.microsoft.com/office/powerpoint/2010/main" val="362598745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A14E354-D3E0-43F2-9EAF-5FD85FB1D910}" type="datetimeFigureOut">
              <a:rPr lang="en-US" smtClean="0"/>
              <a:pPr/>
              <a:t>1/15/2012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463D3C-8E95-431A-95A6-24DE162CF35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14E354-D3E0-43F2-9EAF-5FD85FB1D910}" type="datetimeFigureOut">
              <a:rPr lang="en-US" smtClean="0"/>
              <a:pPr/>
              <a:t>1/15/2012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463D3C-8E95-431A-95A6-24DE162CF35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14E354-D3E0-43F2-9EAF-5FD85FB1D910}" type="datetimeFigureOut">
              <a:rPr lang="en-US" smtClean="0"/>
              <a:pPr/>
              <a:t>1/15/2012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463D3C-8E95-431A-95A6-24DE162CF35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14E354-D3E0-43F2-9EAF-5FD85FB1D910}" type="datetimeFigureOut">
              <a:rPr lang="en-US" smtClean="0"/>
              <a:pPr/>
              <a:t>1/15/2012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463D3C-8E95-431A-95A6-24DE162CF35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14E354-D3E0-43F2-9EAF-5FD85FB1D910}" type="datetimeFigureOut">
              <a:rPr lang="en-US" smtClean="0"/>
              <a:pPr/>
              <a:t>1/15/2012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0463D3C-8E95-431A-95A6-24DE162CF35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A14E354-D3E0-43F2-9EAF-5FD85FB1D910}" type="datetimeFigureOut">
              <a:rPr lang="en-US" smtClean="0"/>
              <a:pPr/>
              <a:t>1/15/2012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0463D3C-8E95-431A-95A6-24DE162CF35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A14E354-D3E0-43F2-9EAF-5FD85FB1D910}" type="datetimeFigureOut">
              <a:rPr lang="en-US" smtClean="0"/>
              <a:pPr/>
              <a:t>1/15/2012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0463D3C-8E95-431A-95A6-24DE162CF35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A14E354-D3E0-43F2-9EAF-5FD85FB1D910}" type="datetimeFigureOut">
              <a:rPr lang="en-US" smtClean="0"/>
              <a:pPr/>
              <a:t>1/15/2012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0463D3C-8E95-431A-95A6-24DE162CF35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14E354-D3E0-43F2-9EAF-5FD85FB1D910}" type="datetimeFigureOut">
              <a:rPr lang="en-US" smtClean="0"/>
              <a:pPr/>
              <a:t>1/15/2012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0463D3C-8E95-431A-95A6-24DE162CF35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14E354-D3E0-43F2-9EAF-5FD85FB1D910}" type="datetimeFigureOut">
              <a:rPr lang="en-US" smtClean="0"/>
              <a:pPr/>
              <a:t>1/15/2012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0463D3C-8E95-431A-95A6-24DE162CF35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14E354-D3E0-43F2-9EAF-5FD85FB1D910}" type="datetimeFigureOut">
              <a:rPr lang="en-US" smtClean="0"/>
              <a:pPr/>
              <a:t>1/15/2012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0463D3C-8E95-431A-95A6-24DE162CF35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14E354-D3E0-43F2-9EAF-5FD85FB1D910}" type="datetimeFigureOut">
              <a:rPr lang="en-US" smtClean="0"/>
              <a:pPr/>
              <a:t>1/15/2012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463D3C-8E95-431A-95A6-24DE162CF35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hyperlink" Target="http://en.wikipedia.org/wiki/File:High_voltage_warning.svg" TargetMode="External"/><Relationship Id="rId3" Type="http://schemas.openxmlformats.org/officeDocument/2006/relationships/hyperlink" Target="http://en.wikipedia.org/wiki/ISO_3864" TargetMode="External"/><Relationship Id="rId7" Type="http://schemas.openxmlformats.org/officeDocument/2006/relationships/hyperlink" Target="http://en.wikipedia.org/wiki/Tesla_Coil" TargetMode="External"/><Relationship Id="rId2" Type="http://schemas.openxmlformats.org/officeDocument/2006/relationships/hyperlink" Target="http://en.wikipedia.org/wiki/Safety_symbol" TargetMode="External"/><Relationship Id="rId1" Type="http://schemas.openxmlformats.org/officeDocument/2006/relationships/slideLayout" Target="../slideLayouts/slideLayout1.xml"/><Relationship Id="rId6" Type="http://schemas.openxmlformats.org/officeDocument/2006/relationships/hyperlink" Target="http://en.wikipedia.org/wiki/Antenna_(radio)" TargetMode="External"/><Relationship Id="rId5" Type="http://schemas.openxmlformats.org/officeDocument/2006/relationships/hyperlink" Target="http://en.wikipedia.org/wiki/Electrical_conductivity" TargetMode="External"/><Relationship Id="rId4" Type="http://schemas.openxmlformats.org/officeDocument/2006/relationships/hyperlink" Target="http://en.wikipedia.org/wiki/Electric_shock" TargetMode="External"/><Relationship Id="rId9"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gif"/><Relationship Id="rId1" Type="http://schemas.openxmlformats.org/officeDocument/2006/relationships/slideLayout" Target="../slideLayouts/slideLayout2.xml"/><Relationship Id="rId5" Type="http://schemas.openxmlformats.org/officeDocument/2006/relationships/image" Target="../media/image19.gif"/><Relationship Id="rId4" Type="http://schemas.openxmlformats.org/officeDocument/2006/relationships/image" Target="../media/image18.gif"/></Relationships>
</file>

<file path=ppt/slides/_rels/slide26.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en.wikipedia.org/wiki/Electrical_curren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2.xml"/><Relationship Id="rId5" Type="http://schemas.openxmlformats.org/officeDocument/2006/relationships/image" Target="../media/image5.gif"/><Relationship Id="rId4" Type="http://schemas.openxmlformats.org/officeDocument/2006/relationships/image" Target="../media/image4.gif"/></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a typeface="Times New Roman"/>
                <a:cs typeface="Calibri"/>
              </a:rPr>
              <a:t>Simple electric circuits</a:t>
            </a:r>
            <a:r>
              <a:rPr lang="en-US" b="1" dirty="0" smtClean="0">
                <a:latin typeface="Times New Roman"/>
                <a:ea typeface="Times New Roman"/>
              </a:rPr>
              <a:t/>
            </a:r>
            <a:br>
              <a:rPr lang="en-US" b="1" dirty="0" smtClean="0">
                <a:latin typeface="Times New Roman"/>
                <a:ea typeface="Times New Roman"/>
              </a:rPr>
            </a:br>
            <a:endParaRPr lang="en-US" dirty="0"/>
          </a:p>
        </p:txBody>
      </p:sp>
      <p:sp>
        <p:nvSpPr>
          <p:cNvPr id="3" name="Subtitle 2"/>
          <p:cNvSpPr>
            <a:spLocks noGrp="1"/>
          </p:cNvSpPr>
          <p:nvPr>
            <p:ph idx="1"/>
          </p:nvPr>
        </p:nvSpPr>
        <p:spPr/>
        <p:txBody>
          <a:bodyPr>
            <a:normAutofit fontScale="85000" lnSpcReduction="10000"/>
          </a:bodyPr>
          <a:lstStyle/>
          <a:p>
            <a:pPr>
              <a:lnSpc>
                <a:spcPct val="115000"/>
              </a:lnSpc>
              <a:spcBef>
                <a:spcPts val="1000"/>
              </a:spcBef>
            </a:pPr>
            <a:r>
              <a:rPr lang="en-US" b="1" i="1" dirty="0" smtClean="0">
                <a:solidFill>
                  <a:srgbClr val="4F81BD"/>
                </a:solidFill>
                <a:ea typeface="Times New Roman"/>
                <a:cs typeface="Calibri"/>
              </a:rPr>
              <a:t>Objectives:</a:t>
            </a:r>
            <a:endParaRPr lang="en-US" b="1" i="1" dirty="0" smtClean="0">
              <a:solidFill>
                <a:srgbClr val="4F81BD"/>
              </a:solidFill>
              <a:latin typeface="Cambria"/>
              <a:ea typeface="Times New Roman"/>
              <a:cs typeface="Times New Roman"/>
            </a:endParaRPr>
          </a:p>
          <a:p>
            <a:pPr marL="342900" marR="0" lvl="0" indent="-342900">
              <a:lnSpc>
                <a:spcPct val="115000"/>
              </a:lnSpc>
              <a:spcBef>
                <a:spcPts val="0"/>
              </a:spcBef>
              <a:spcAft>
                <a:spcPts val="0"/>
              </a:spcAft>
              <a:buFont typeface="Symbol"/>
              <a:buChar char=""/>
            </a:pPr>
            <a:r>
              <a:rPr lang="en-US" dirty="0" smtClean="0">
                <a:ea typeface="Times New Roman"/>
                <a:cs typeface="Calibri"/>
              </a:rPr>
              <a:t>draw circuits conventionally using standard symbols and straight lines for the connecting wires</a:t>
            </a:r>
            <a:endParaRPr lang="en-US" dirty="0" smtClean="0">
              <a:ea typeface="Calibri"/>
              <a:cs typeface="Times New Roman"/>
            </a:endParaRPr>
          </a:p>
          <a:p>
            <a:pPr marL="342900" marR="0" lvl="0" indent="-342900">
              <a:lnSpc>
                <a:spcPct val="115000"/>
              </a:lnSpc>
              <a:spcBef>
                <a:spcPts val="0"/>
              </a:spcBef>
              <a:spcAft>
                <a:spcPts val="0"/>
              </a:spcAft>
              <a:buFont typeface="Symbol"/>
              <a:buChar char=""/>
            </a:pPr>
            <a:r>
              <a:rPr lang="en-US" dirty="0" smtClean="0">
                <a:ea typeface="Times New Roman"/>
                <a:cs typeface="Calibri"/>
              </a:rPr>
              <a:t>learn how to construct circuits from circuit diagrams</a:t>
            </a:r>
            <a:endParaRPr lang="en-US" dirty="0" smtClean="0">
              <a:ea typeface="Calibri"/>
              <a:cs typeface="Times New Roman"/>
            </a:endParaRPr>
          </a:p>
          <a:p>
            <a:pPr marL="342900" marR="0" lvl="0" indent="-342900">
              <a:lnSpc>
                <a:spcPct val="115000"/>
              </a:lnSpc>
              <a:spcBef>
                <a:spcPts val="0"/>
              </a:spcBef>
              <a:spcAft>
                <a:spcPts val="0"/>
              </a:spcAft>
              <a:buFont typeface="Symbol"/>
              <a:buChar char=""/>
            </a:pPr>
            <a:r>
              <a:rPr lang="en-US" dirty="0" smtClean="0">
                <a:ea typeface="Times New Roman"/>
                <a:cs typeface="Calibri"/>
              </a:rPr>
              <a:t>discuss the meaning and results of a circuit diagram</a:t>
            </a:r>
            <a:endParaRPr lang="en-US" dirty="0" smtClean="0">
              <a:ea typeface="Calibri"/>
              <a:cs typeface="Times New Roman"/>
            </a:endParaRPr>
          </a:p>
          <a:p>
            <a:pPr marL="342900" marR="0" lvl="0" indent="-342900">
              <a:lnSpc>
                <a:spcPct val="115000"/>
              </a:lnSpc>
              <a:spcBef>
                <a:spcPts val="0"/>
              </a:spcBef>
              <a:spcAft>
                <a:spcPts val="1000"/>
              </a:spcAft>
              <a:buFont typeface="Symbol"/>
              <a:buChar char=""/>
            </a:pPr>
            <a:r>
              <a:rPr lang="en-US" dirty="0" smtClean="0">
                <a:ea typeface="Times New Roman"/>
                <a:cs typeface="Calibri"/>
              </a:rPr>
              <a:t> using their own ideas for circuits-  predict how each circuit will behave, giving a reason, before trying it out</a:t>
            </a:r>
            <a:endParaRPr lang="en-US" dirty="0" smtClean="0">
              <a:ea typeface="Calibri"/>
              <a:cs typeface="Times New Roman"/>
            </a:endParaRP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2163762"/>
          </a:xfrm>
        </p:spPr>
        <p:txBody>
          <a:bodyPr>
            <a:normAutofit fontScale="90000"/>
          </a:bodyPr>
          <a:lstStyle/>
          <a:p>
            <a:r>
              <a:rPr lang="en-US" sz="3100" b="1" i="1" dirty="0" smtClean="0">
                <a:solidFill>
                  <a:srgbClr val="008080"/>
                </a:solidFill>
                <a:latin typeface="Verdana"/>
                <a:ea typeface="Times New Roman"/>
                <a:cs typeface="Times New Roman"/>
              </a:rPr>
              <a:t>Coulomb</a:t>
            </a:r>
            <a:r>
              <a:rPr lang="en-US" sz="3100" b="1" dirty="0" smtClean="0">
                <a:solidFill>
                  <a:srgbClr val="333333"/>
                </a:solidFill>
                <a:latin typeface="Verdana"/>
                <a:ea typeface="Times New Roman"/>
                <a:cs typeface="Times New Roman"/>
              </a:rPr>
              <a:t>-</a:t>
            </a:r>
            <a:r>
              <a:rPr lang="en-US" sz="3100" dirty="0" smtClean="0">
                <a:solidFill>
                  <a:srgbClr val="333333"/>
                </a:solidFill>
                <a:latin typeface="Verdana"/>
                <a:ea typeface="Times New Roman"/>
                <a:cs typeface="Times New Roman"/>
              </a:rPr>
              <a:t> </a:t>
            </a:r>
            <a:r>
              <a:rPr lang="en-US" sz="3100" dirty="0" smtClean="0">
                <a:solidFill>
                  <a:srgbClr val="008080"/>
                </a:solidFill>
                <a:latin typeface="Verdana"/>
                <a:ea typeface="Times New Roman"/>
                <a:cs typeface="Times New Roman"/>
              </a:rPr>
              <a:t>is a measure of electric charge proportional to the number of electrons in an imbalanced state. One coulomb of charge is equal to 6,250,000,000,000,000,000 electrons. </a:t>
            </a:r>
            <a:endParaRPr lang="en-US" dirty="0"/>
          </a:p>
        </p:txBody>
      </p:sp>
      <p:pic>
        <p:nvPicPr>
          <p:cNvPr id="4" name="Picture 3" descr="http://sub.allaboutcircuits.com/images/10001.png"/>
          <p:cNvPicPr/>
          <p:nvPr/>
        </p:nvPicPr>
        <p:blipFill>
          <a:blip r:embed="rId2" cstate="print"/>
          <a:srcRect/>
          <a:stretch>
            <a:fillRect/>
          </a:stretch>
        </p:blipFill>
        <p:spPr bwMode="auto">
          <a:xfrm>
            <a:off x="0" y="2286000"/>
            <a:ext cx="9144000" cy="37338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0"/>
            <a:ext cx="7086600" cy="1447800"/>
          </a:xfrm>
        </p:spPr>
        <p:txBody>
          <a:bodyPr>
            <a:noAutofit/>
          </a:bodyPr>
          <a:lstStyle/>
          <a:p>
            <a:r>
              <a:rPr lang="en-US" sz="2800" dirty="0"/>
              <a:t>International </a:t>
            </a:r>
            <a:r>
              <a:rPr lang="en-US" sz="2800" dirty="0">
                <a:hlinkClick r:id="rId2" tooltip="Safety symbol"/>
              </a:rPr>
              <a:t>safety symbol</a:t>
            </a:r>
            <a:r>
              <a:rPr lang="en-US" sz="2800" dirty="0"/>
              <a:t> "Caution, risk of electric shock" (</a:t>
            </a:r>
            <a:r>
              <a:rPr lang="en-US" sz="2800" dirty="0">
                <a:hlinkClick r:id="rId3"/>
              </a:rPr>
              <a:t>ISO 3864</a:t>
            </a:r>
            <a:r>
              <a:rPr lang="en-US" sz="2800" dirty="0"/>
              <a:t>), also known as </a:t>
            </a:r>
            <a:r>
              <a:rPr lang="en-US" sz="2800" i="1" dirty="0"/>
              <a:t>high voltage </a:t>
            </a:r>
            <a:r>
              <a:rPr lang="en-US" sz="2800" i="1" dirty="0" smtClean="0"/>
              <a:t>symbol</a:t>
            </a:r>
            <a:endParaRPr lang="en-US" sz="2800" dirty="0"/>
          </a:p>
        </p:txBody>
      </p:sp>
      <p:sp>
        <p:nvSpPr>
          <p:cNvPr id="3" name="Subtitle 2"/>
          <p:cNvSpPr>
            <a:spLocks noGrp="1"/>
          </p:cNvSpPr>
          <p:nvPr>
            <p:ph type="subTitle" idx="1"/>
          </p:nvPr>
        </p:nvSpPr>
        <p:spPr>
          <a:xfrm>
            <a:off x="228600" y="1447800"/>
            <a:ext cx="8915400" cy="5410200"/>
          </a:xfrm>
        </p:spPr>
        <p:txBody>
          <a:bodyPr>
            <a:normAutofit fontScale="62500" lnSpcReduction="20000"/>
          </a:bodyPr>
          <a:lstStyle/>
          <a:p>
            <a:pPr algn="l">
              <a:lnSpc>
                <a:spcPct val="170000"/>
              </a:lnSpc>
              <a:buFont typeface="Arial" pitchFamily="34" charset="0"/>
              <a:buChar char="•"/>
            </a:pPr>
            <a:r>
              <a:rPr lang="en-US" dirty="0">
                <a:solidFill>
                  <a:schemeClr val="tx1"/>
                </a:solidFill>
                <a:hlinkClick r:id="rId4" tooltip="Electric shock"/>
              </a:rPr>
              <a:t>electrocution</a:t>
            </a:r>
            <a:r>
              <a:rPr lang="en-US" dirty="0">
                <a:solidFill>
                  <a:schemeClr val="tx1"/>
                </a:solidFill>
              </a:rPr>
              <a:t> danger is mostly determined by the low </a:t>
            </a:r>
            <a:r>
              <a:rPr lang="en-US" dirty="0">
                <a:solidFill>
                  <a:schemeClr val="tx1"/>
                </a:solidFill>
                <a:hlinkClick r:id="rId5" tooltip="Electrical conductivity"/>
              </a:rPr>
              <a:t>electrical conductivity</a:t>
            </a:r>
            <a:r>
              <a:rPr lang="en-US" dirty="0">
                <a:solidFill>
                  <a:schemeClr val="tx1"/>
                </a:solidFill>
              </a:rPr>
              <a:t> </a:t>
            </a:r>
            <a:endParaRPr lang="en-US" dirty="0" smtClean="0">
              <a:solidFill>
                <a:schemeClr val="tx1"/>
              </a:solidFill>
            </a:endParaRPr>
          </a:p>
          <a:p>
            <a:pPr algn="l">
              <a:lnSpc>
                <a:spcPct val="170000"/>
              </a:lnSpc>
              <a:buFont typeface="Arial" pitchFamily="34" charset="0"/>
              <a:buChar char="•"/>
            </a:pPr>
            <a:r>
              <a:rPr lang="en-US" dirty="0" smtClean="0">
                <a:solidFill>
                  <a:schemeClr val="tx1"/>
                </a:solidFill>
              </a:rPr>
              <a:t>Accidental </a:t>
            </a:r>
            <a:r>
              <a:rPr lang="en-US" dirty="0">
                <a:solidFill>
                  <a:schemeClr val="tx1"/>
                </a:solidFill>
              </a:rPr>
              <a:t>contact with high voltage supplying sufficient energy will usually result in severe injury or death. This can occur as a person's body provides a path for </a:t>
            </a:r>
            <a:r>
              <a:rPr lang="en-US" dirty="0" smtClean="0">
                <a:solidFill>
                  <a:schemeClr val="tx1"/>
                </a:solidFill>
              </a:rPr>
              <a:t>current</a:t>
            </a:r>
          </a:p>
          <a:p>
            <a:pPr algn="l">
              <a:lnSpc>
                <a:spcPct val="170000"/>
              </a:lnSpc>
              <a:buFont typeface="Arial" pitchFamily="34" charset="0"/>
              <a:buChar char="•"/>
            </a:pPr>
            <a:r>
              <a:rPr lang="en-US" dirty="0">
                <a:solidFill>
                  <a:schemeClr val="tx1"/>
                </a:solidFill>
              </a:rPr>
              <a:t>Low-energy exposure to high voltage may be </a:t>
            </a:r>
            <a:r>
              <a:rPr lang="en-US" dirty="0" smtClean="0">
                <a:solidFill>
                  <a:schemeClr val="tx1"/>
                </a:solidFill>
              </a:rPr>
              <a:t>harmless(spark  touching </a:t>
            </a:r>
            <a:r>
              <a:rPr lang="en-US" dirty="0">
                <a:solidFill>
                  <a:schemeClr val="tx1"/>
                </a:solidFill>
              </a:rPr>
              <a:t>a </a:t>
            </a:r>
            <a:r>
              <a:rPr lang="en-US" dirty="0" smtClean="0">
                <a:solidFill>
                  <a:schemeClr val="tx1"/>
                </a:solidFill>
              </a:rPr>
              <a:t>doorknob,</a:t>
            </a:r>
          </a:p>
          <a:p>
            <a:pPr algn="l">
              <a:lnSpc>
                <a:spcPct val="170000"/>
              </a:lnSpc>
              <a:buFont typeface="Arial" pitchFamily="34" charset="0"/>
              <a:buChar char="•"/>
            </a:pPr>
            <a:r>
              <a:rPr lang="en-US" dirty="0" smtClean="0">
                <a:solidFill>
                  <a:schemeClr val="tx1"/>
                </a:solidFill>
              </a:rPr>
              <a:t> it </a:t>
            </a:r>
            <a:r>
              <a:rPr lang="en-US" dirty="0">
                <a:solidFill>
                  <a:schemeClr val="tx1"/>
                </a:solidFill>
              </a:rPr>
              <a:t>should not be assumed that being insulated from earth guarantees that no current will flow to earth as grounding, or arcing to ground, can occur in unexpected </a:t>
            </a:r>
            <a:r>
              <a:rPr lang="en-US" dirty="0" smtClean="0">
                <a:solidFill>
                  <a:schemeClr val="tx1"/>
                </a:solidFill>
              </a:rPr>
              <a:t>ways</a:t>
            </a:r>
          </a:p>
          <a:p>
            <a:pPr algn="l">
              <a:lnSpc>
                <a:spcPct val="170000"/>
              </a:lnSpc>
              <a:buFont typeface="Arial" pitchFamily="34" charset="0"/>
              <a:buChar char="•"/>
            </a:pPr>
            <a:r>
              <a:rPr lang="en-US" dirty="0" smtClean="0">
                <a:solidFill>
                  <a:schemeClr val="tx1"/>
                </a:solidFill>
              </a:rPr>
              <a:t>High-frequency </a:t>
            </a:r>
            <a:r>
              <a:rPr lang="en-US" dirty="0">
                <a:solidFill>
                  <a:schemeClr val="tx1"/>
                </a:solidFill>
              </a:rPr>
              <a:t>currents can cause burns even to an ungrounded person (touching a transmitting </a:t>
            </a:r>
            <a:r>
              <a:rPr lang="en-US" u="sng" dirty="0">
                <a:solidFill>
                  <a:schemeClr val="tx1"/>
                </a:solidFill>
                <a:hlinkClick r:id="rId6" tooltip="Antenna (radio)"/>
              </a:rPr>
              <a:t>antenna</a:t>
            </a:r>
            <a:r>
              <a:rPr lang="en-US" dirty="0">
                <a:solidFill>
                  <a:schemeClr val="tx1"/>
                </a:solidFill>
              </a:rPr>
              <a:t> is dangerous for this reason, and a high-frequency </a:t>
            </a:r>
            <a:r>
              <a:rPr lang="en-US" u="sng" dirty="0">
                <a:solidFill>
                  <a:schemeClr val="tx1"/>
                </a:solidFill>
                <a:hlinkClick r:id="rId7" tooltip="Tesla Coil"/>
              </a:rPr>
              <a:t>Tesla Coil</a:t>
            </a:r>
            <a:r>
              <a:rPr lang="en-US" dirty="0">
                <a:solidFill>
                  <a:schemeClr val="tx1"/>
                </a:solidFill>
              </a:rPr>
              <a:t> can sustain a spark with only one endpoint).</a:t>
            </a:r>
          </a:p>
          <a:p>
            <a:pPr>
              <a:lnSpc>
                <a:spcPct val="170000"/>
              </a:lnSpc>
            </a:pPr>
            <a:endParaRPr lang="en-US" dirty="0"/>
          </a:p>
          <a:p>
            <a:pPr>
              <a:lnSpc>
                <a:spcPct val="170000"/>
              </a:lnSpc>
            </a:pPr>
            <a:endParaRPr lang="en-US" dirty="0"/>
          </a:p>
        </p:txBody>
      </p:sp>
      <p:pic>
        <p:nvPicPr>
          <p:cNvPr id="4" name="Picture 3" descr="http://upload.wikimedia.org/wikipedia/commons/thumb/a/a9/High_voltage_warning.svg/220px-High_voltage_warning.svg.png">
            <a:hlinkClick r:id="rId8"/>
          </p:cNvPr>
          <p:cNvPicPr/>
          <p:nvPr/>
        </p:nvPicPr>
        <p:blipFill>
          <a:blip r:embed="rId9" cstate="print"/>
          <a:srcRect/>
          <a:stretch>
            <a:fillRect/>
          </a:stretch>
        </p:blipFill>
        <p:spPr bwMode="auto">
          <a:xfrm>
            <a:off x="0" y="0"/>
            <a:ext cx="1828800" cy="1524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nSpc>
                <a:spcPct val="150000"/>
              </a:lnSpc>
            </a:pPr>
            <a:r>
              <a:rPr lang="en-US" dirty="0"/>
              <a:t>The means by which the resistors are connected will have a major affect upon the overall resistance of the circuit, the total current in the circuit, and the current in each resistor. </a:t>
            </a:r>
          </a:p>
          <a:p>
            <a:pPr>
              <a:lnSpc>
                <a:spcPct val="150000"/>
              </a:lnSpc>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4" name="Picture 3" descr="http://www.physicsclassroom.com/class/circuits/u9l4b1.gif"/>
          <p:cNvPicPr/>
          <p:nvPr/>
        </p:nvPicPr>
        <p:blipFill>
          <a:blip r:embed="rId2" cstate="print"/>
          <a:srcRect/>
          <a:stretch>
            <a:fillRect/>
          </a:stretch>
        </p:blipFill>
        <p:spPr bwMode="auto">
          <a:xfrm>
            <a:off x="381000" y="990600"/>
            <a:ext cx="8229600" cy="51816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www.physicsclassroom.com/class/circuits/u9l4b4.gif"/>
          <p:cNvPicPr/>
          <p:nvPr/>
        </p:nvPicPr>
        <p:blipFill>
          <a:blip r:embed="rId2" cstate="print"/>
          <a:srcRect/>
          <a:stretch>
            <a:fillRect/>
          </a:stretch>
        </p:blipFill>
        <p:spPr bwMode="auto">
          <a:xfrm>
            <a:off x="6477000" y="381000"/>
            <a:ext cx="2178403" cy="2667000"/>
          </a:xfrm>
          <a:prstGeom prst="rect">
            <a:avLst/>
          </a:prstGeom>
          <a:noFill/>
          <a:ln w="9525">
            <a:noFill/>
            <a:miter lim="800000"/>
            <a:headEnd/>
            <a:tailEnd/>
          </a:ln>
        </p:spPr>
      </p:pic>
      <p:sp>
        <p:nvSpPr>
          <p:cNvPr id="2" name="Title 1"/>
          <p:cNvSpPr>
            <a:spLocks noGrp="1"/>
          </p:cNvSpPr>
          <p:nvPr>
            <p:ph type="title"/>
          </p:nvPr>
        </p:nvSpPr>
        <p:spPr>
          <a:xfrm>
            <a:off x="457200" y="274638"/>
            <a:ext cx="4800600" cy="1143000"/>
          </a:xfrm>
        </p:spPr>
        <p:txBody>
          <a:bodyPr>
            <a:normAutofit/>
          </a:bodyPr>
          <a:lstStyle/>
          <a:p>
            <a:r>
              <a:rPr lang="en-US" dirty="0" smtClean="0"/>
              <a:t>Series Circuits</a:t>
            </a:r>
            <a:endParaRPr lang="en-US" dirty="0"/>
          </a:p>
        </p:txBody>
      </p:sp>
      <p:sp>
        <p:nvSpPr>
          <p:cNvPr id="3" name="Content Placeholder 2"/>
          <p:cNvSpPr>
            <a:spLocks noGrp="1"/>
          </p:cNvSpPr>
          <p:nvPr>
            <p:ph idx="1"/>
          </p:nvPr>
        </p:nvSpPr>
        <p:spPr>
          <a:xfrm>
            <a:off x="457200" y="1600200"/>
            <a:ext cx="8229600" cy="5257800"/>
          </a:xfrm>
        </p:spPr>
        <p:txBody>
          <a:bodyPr>
            <a:normAutofit fontScale="85000" lnSpcReduction="20000"/>
          </a:bodyPr>
          <a:lstStyle/>
          <a:p>
            <a:pPr>
              <a:lnSpc>
                <a:spcPct val="150000"/>
              </a:lnSpc>
            </a:pPr>
            <a:r>
              <a:rPr lang="en-US" dirty="0" smtClean="0">
                <a:solidFill>
                  <a:srgbClr val="000000"/>
                </a:solidFill>
                <a:latin typeface="Verdana"/>
                <a:ea typeface="Times New Roman"/>
                <a:cs typeface="Times New Roman"/>
              </a:rPr>
              <a:t>charge passes through every          light bulb. </a:t>
            </a:r>
          </a:p>
          <a:p>
            <a:pPr>
              <a:lnSpc>
                <a:spcPct val="150000"/>
              </a:lnSpc>
            </a:pPr>
            <a:r>
              <a:rPr lang="en-US" dirty="0" smtClean="0">
                <a:solidFill>
                  <a:srgbClr val="000000"/>
                </a:solidFill>
                <a:latin typeface="Verdana"/>
                <a:ea typeface="Times New Roman"/>
                <a:cs typeface="Times New Roman"/>
              </a:rPr>
              <a:t>As more and more light bulbs are added, the brightness of each bulb gradually decreases. </a:t>
            </a:r>
          </a:p>
          <a:p>
            <a:pPr>
              <a:lnSpc>
                <a:spcPct val="150000"/>
              </a:lnSpc>
            </a:pPr>
            <a:r>
              <a:rPr lang="en-US" dirty="0" smtClean="0">
                <a:solidFill>
                  <a:srgbClr val="000000"/>
                </a:solidFill>
                <a:latin typeface="Verdana"/>
                <a:ea typeface="Times New Roman"/>
                <a:cs typeface="Times New Roman"/>
              </a:rPr>
              <a:t>This observation is an indicator that the current within the circuit is decreasing.</a:t>
            </a:r>
          </a:p>
          <a:p>
            <a:pPr>
              <a:lnSpc>
                <a:spcPct val="150000"/>
              </a:lnSpc>
            </a:pPr>
            <a:r>
              <a:rPr lang="en-US" dirty="0"/>
              <a:t>decrease in current is consistent with the conclusion that the overall resistance increases.</a:t>
            </a:r>
            <a:endParaRPr lang="en-US" dirty="0">
              <a:ea typeface="Calibri"/>
              <a:cs typeface="Times New Roman"/>
            </a:endParaRPr>
          </a:p>
          <a:p>
            <a:pPr>
              <a:lnSpc>
                <a:spcPct val="150000"/>
              </a:lnSpc>
            </a:pPr>
            <a:endParaRPr lang="en-US" dirty="0" smtClean="0">
              <a:solidFill>
                <a:srgbClr val="000000"/>
              </a:solidFill>
              <a:latin typeface="Verdana"/>
              <a:ea typeface="Times New Roman"/>
              <a:cs typeface="Times New Roman"/>
            </a:endParaRPr>
          </a:p>
          <a:p>
            <a:pPr>
              <a:lnSpc>
                <a:spcPct val="150000"/>
              </a:lnSpc>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100" dirty="0" smtClean="0">
                <a:solidFill>
                  <a:srgbClr val="000000"/>
                </a:solidFill>
                <a:latin typeface="Verdana"/>
                <a:ea typeface="Times New Roman"/>
                <a:cs typeface="Times New Roman"/>
              </a:rPr>
              <a:t>In order for the devices in a series circuit to work, each device must work. </a:t>
            </a:r>
            <a:endParaRPr lang="en-US" dirty="0"/>
          </a:p>
        </p:txBody>
      </p:sp>
      <p:sp>
        <p:nvSpPr>
          <p:cNvPr id="3" name="Content Placeholder 2"/>
          <p:cNvSpPr>
            <a:spLocks noGrp="1"/>
          </p:cNvSpPr>
          <p:nvPr>
            <p:ph idx="1"/>
          </p:nvPr>
        </p:nvSpPr>
        <p:spPr/>
        <p:txBody>
          <a:bodyPr>
            <a:normAutofit fontScale="62500" lnSpcReduction="20000"/>
          </a:bodyPr>
          <a:lstStyle/>
          <a:p>
            <a:pPr>
              <a:lnSpc>
                <a:spcPct val="170000"/>
              </a:lnSpc>
            </a:pPr>
            <a:r>
              <a:rPr lang="en-US" dirty="0" smtClean="0">
                <a:solidFill>
                  <a:srgbClr val="000000"/>
                </a:solidFill>
                <a:latin typeface="Verdana"/>
                <a:ea typeface="Times New Roman"/>
                <a:cs typeface="Times New Roman"/>
              </a:rPr>
              <a:t>If one goes out, they all go out. </a:t>
            </a:r>
          </a:p>
          <a:p>
            <a:pPr>
              <a:lnSpc>
                <a:spcPct val="170000"/>
              </a:lnSpc>
            </a:pPr>
            <a:r>
              <a:rPr lang="en-US" dirty="0" smtClean="0">
                <a:solidFill>
                  <a:srgbClr val="000000"/>
                </a:solidFill>
                <a:latin typeface="Verdana"/>
                <a:ea typeface="Times New Roman"/>
                <a:cs typeface="Times New Roman"/>
              </a:rPr>
              <a:t>Suppose that all the appliances in a household kitchen were all connected in series. </a:t>
            </a:r>
          </a:p>
          <a:p>
            <a:pPr>
              <a:lnSpc>
                <a:spcPct val="170000"/>
              </a:lnSpc>
            </a:pPr>
            <a:r>
              <a:rPr lang="en-US" dirty="0" smtClean="0">
                <a:solidFill>
                  <a:srgbClr val="000000"/>
                </a:solidFill>
                <a:latin typeface="Verdana"/>
                <a:ea typeface="Times New Roman"/>
                <a:cs typeface="Times New Roman"/>
              </a:rPr>
              <a:t>In order for the refrigerator to work in that kitchen, the toaster oven, dishwasher, garbage disposal and overhead light would all have to be on. </a:t>
            </a:r>
          </a:p>
          <a:p>
            <a:pPr>
              <a:lnSpc>
                <a:spcPct val="170000"/>
              </a:lnSpc>
            </a:pPr>
            <a:r>
              <a:rPr lang="en-US" dirty="0" smtClean="0">
                <a:solidFill>
                  <a:srgbClr val="000000"/>
                </a:solidFill>
                <a:latin typeface="Verdana"/>
                <a:ea typeface="Times New Roman"/>
                <a:cs typeface="Times New Roman"/>
              </a:rPr>
              <a:t>If current is </a:t>
            </a:r>
            <a:r>
              <a:rPr lang="en-US" i="1" dirty="0" smtClean="0">
                <a:solidFill>
                  <a:srgbClr val="000000"/>
                </a:solidFill>
                <a:latin typeface="Verdana"/>
                <a:ea typeface="Times New Roman"/>
                <a:cs typeface="Times New Roman"/>
              </a:rPr>
              <a:t>cut</a:t>
            </a:r>
            <a:r>
              <a:rPr lang="en-US" dirty="0" smtClean="0">
                <a:solidFill>
                  <a:srgbClr val="000000"/>
                </a:solidFill>
                <a:latin typeface="Verdana"/>
                <a:ea typeface="Times New Roman"/>
                <a:cs typeface="Times New Roman"/>
              </a:rPr>
              <a:t> from any one of them, it is cut from all of them. Quite obviously, the appliances in the kitchen are not connected in series.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latin typeface="Verdana"/>
                <a:ea typeface="Times New Roman"/>
                <a:cs typeface="Times New Roman"/>
              </a:rPr>
              <a:t>in parallel</a:t>
            </a:r>
            <a:endParaRPr lang="en-US" dirty="0"/>
          </a:p>
        </p:txBody>
      </p:sp>
      <p:sp>
        <p:nvSpPr>
          <p:cNvPr id="3" name="Content Placeholder 2"/>
          <p:cNvSpPr>
            <a:spLocks noGrp="1"/>
          </p:cNvSpPr>
          <p:nvPr>
            <p:ph idx="1"/>
          </p:nvPr>
        </p:nvSpPr>
        <p:spPr>
          <a:xfrm>
            <a:off x="457200" y="1447800"/>
            <a:ext cx="8229600" cy="4525963"/>
          </a:xfrm>
        </p:spPr>
        <p:txBody>
          <a:bodyPr>
            <a:normAutofit fontScale="85000" lnSpcReduction="10000"/>
          </a:bodyPr>
          <a:lstStyle/>
          <a:p>
            <a:pPr>
              <a:lnSpc>
                <a:spcPct val="150000"/>
              </a:lnSpc>
            </a:pPr>
            <a:r>
              <a:rPr lang="en-US" dirty="0" smtClean="0">
                <a:solidFill>
                  <a:srgbClr val="000000"/>
                </a:solidFill>
                <a:latin typeface="Verdana"/>
                <a:ea typeface="Times New Roman"/>
                <a:cs typeface="Times New Roman"/>
              </a:rPr>
              <a:t>a single charge passing through the external circuit would only pass through one of the light bulbs. </a:t>
            </a:r>
          </a:p>
          <a:p>
            <a:pPr>
              <a:lnSpc>
                <a:spcPct val="150000"/>
              </a:lnSpc>
            </a:pPr>
            <a:r>
              <a:rPr lang="en-US" dirty="0" smtClean="0">
                <a:solidFill>
                  <a:srgbClr val="000000"/>
                </a:solidFill>
                <a:latin typeface="Verdana"/>
                <a:ea typeface="Times New Roman"/>
                <a:cs typeface="Times New Roman"/>
              </a:rPr>
              <a:t>The light bulbs are placed within a separate branch line, and will pass through only one of the branches during its path back to the low potential terminal.</a:t>
            </a:r>
            <a:endParaRPr lang="en-US" dirty="0">
              <a:ea typeface="Calibri"/>
              <a:cs typeface="Times New Roman"/>
            </a:endParaRPr>
          </a:p>
          <a:p>
            <a:pPr>
              <a:lnSpc>
                <a:spcPct val="150000"/>
              </a:lnSpc>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5791200" cy="1325562"/>
          </a:xfrm>
        </p:spPr>
        <p:txBody>
          <a:bodyPr>
            <a:normAutofit fontScale="90000"/>
          </a:bodyPr>
          <a:lstStyle/>
          <a:p>
            <a:r>
              <a:rPr lang="en-US" sz="3100" b="1" dirty="0" smtClean="0"/>
              <a:t>a study of the overall current for parallel connections requires the addition of an </a:t>
            </a:r>
            <a:r>
              <a:rPr lang="en-US" sz="3100" b="1" i="1" dirty="0" smtClean="0"/>
              <a:t>indicator bulb</a:t>
            </a:r>
            <a:r>
              <a:rPr lang="en-US" sz="3100" b="1" dirty="0" smtClean="0"/>
              <a:t>. </a:t>
            </a:r>
            <a:endParaRPr lang="en-US" b="1"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An </a:t>
            </a:r>
            <a:r>
              <a:rPr lang="en-US" dirty="0"/>
              <a:t>indicator </a:t>
            </a:r>
            <a:r>
              <a:rPr lang="en-US" dirty="0" smtClean="0"/>
              <a:t>bulb </a:t>
            </a:r>
            <a:r>
              <a:rPr lang="en-US" dirty="0"/>
              <a:t>placed outside of the branches </a:t>
            </a:r>
            <a:r>
              <a:rPr lang="en-US" dirty="0" smtClean="0"/>
              <a:t>allows </a:t>
            </a:r>
            <a:r>
              <a:rPr lang="en-US" dirty="0"/>
              <a:t>one to observe the affect of additional resistors upon the overall current. </a:t>
            </a:r>
            <a:endParaRPr lang="en-US" dirty="0" smtClean="0"/>
          </a:p>
          <a:p>
            <a:r>
              <a:rPr lang="en-US" dirty="0" smtClean="0"/>
              <a:t>The bulbs in </a:t>
            </a:r>
            <a:r>
              <a:rPr lang="en-US" dirty="0"/>
              <a:t>parallel branches only provide an indicator </a:t>
            </a:r>
            <a:r>
              <a:rPr lang="en-US" dirty="0" smtClean="0"/>
              <a:t>of </a:t>
            </a:r>
            <a:r>
              <a:rPr lang="en-US" dirty="0"/>
              <a:t>current through that </a:t>
            </a:r>
            <a:r>
              <a:rPr lang="en-US" dirty="0" smtClean="0"/>
              <a:t>branch</a:t>
            </a:r>
            <a:r>
              <a:rPr lang="en-US" dirty="0"/>
              <a:t>. </a:t>
            </a:r>
            <a:endParaRPr lang="en-US" dirty="0" smtClean="0"/>
          </a:p>
          <a:p>
            <a:r>
              <a:rPr lang="en-US" dirty="0" smtClean="0"/>
              <a:t>So </a:t>
            </a:r>
            <a:r>
              <a:rPr lang="en-US" dirty="0"/>
              <a:t>if investigating the affect of the number of resistors upon the overall current and resistance, one must make careful observations of the indicator bulb, not the bulbs that are placed in the branches.</a:t>
            </a:r>
          </a:p>
        </p:txBody>
      </p:sp>
      <p:pic>
        <p:nvPicPr>
          <p:cNvPr id="4" name="Picture 3" descr="http://www.physicsclassroom.com/class/circuits/u9l4b3.gif"/>
          <p:cNvPicPr/>
          <p:nvPr/>
        </p:nvPicPr>
        <p:blipFill>
          <a:blip r:embed="rId2" cstate="print"/>
          <a:srcRect/>
          <a:stretch>
            <a:fillRect/>
          </a:stretch>
        </p:blipFill>
        <p:spPr bwMode="auto">
          <a:xfrm>
            <a:off x="5410200" y="0"/>
            <a:ext cx="3733800" cy="146685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www.physicsclassroom.com/class/circuits/u9l4b5.gif"/>
          <p:cNvPicPr/>
          <p:nvPr/>
        </p:nvPicPr>
        <p:blipFill>
          <a:blip r:embed="rId2" cstate="print"/>
          <a:stretch>
            <a:fillRect/>
          </a:stretch>
        </p:blipFill>
        <p:spPr bwMode="auto">
          <a:xfrm>
            <a:off x="5105400" y="1981200"/>
            <a:ext cx="3733800" cy="3352800"/>
          </a:xfrm>
          <a:prstGeom prst="rect">
            <a:avLst/>
          </a:prstGeom>
          <a:noFill/>
          <a:ln>
            <a:noFill/>
          </a:ln>
        </p:spPr>
      </p:pic>
      <p:sp>
        <p:nvSpPr>
          <p:cNvPr id="2" name="Title 1"/>
          <p:cNvSpPr>
            <a:spLocks noGrp="1"/>
          </p:cNvSpPr>
          <p:nvPr>
            <p:ph type="title"/>
          </p:nvPr>
        </p:nvSpPr>
        <p:spPr>
          <a:xfrm>
            <a:off x="457200" y="274638"/>
            <a:ext cx="8229600" cy="1706562"/>
          </a:xfrm>
        </p:spPr>
        <p:txBody>
          <a:bodyPr>
            <a:normAutofit/>
          </a:bodyPr>
          <a:lstStyle/>
          <a:p>
            <a:r>
              <a:rPr lang="en-US" sz="2700" b="1" dirty="0" smtClean="0">
                <a:solidFill>
                  <a:srgbClr val="000000"/>
                </a:solidFill>
                <a:latin typeface="Verdana"/>
                <a:ea typeface="Times New Roman"/>
                <a:cs typeface="Times New Roman"/>
              </a:rPr>
              <a:t>For parallel circuits, as the number of resistors increases, the overall current also increases. </a:t>
            </a:r>
            <a:endParaRPr lang="en-US" b="1" dirty="0"/>
          </a:p>
        </p:txBody>
      </p:sp>
      <p:sp>
        <p:nvSpPr>
          <p:cNvPr id="3" name="Content Placeholder 2"/>
          <p:cNvSpPr>
            <a:spLocks noGrp="1"/>
          </p:cNvSpPr>
          <p:nvPr>
            <p:ph idx="1"/>
          </p:nvPr>
        </p:nvSpPr>
        <p:spPr>
          <a:xfrm>
            <a:off x="457200" y="2057400"/>
            <a:ext cx="5105400" cy="4068763"/>
          </a:xfrm>
        </p:spPr>
        <p:txBody>
          <a:bodyPr>
            <a:normAutofit fontScale="70000" lnSpcReduction="20000"/>
          </a:bodyPr>
          <a:lstStyle/>
          <a:p>
            <a:pPr>
              <a:lnSpc>
                <a:spcPct val="150000"/>
              </a:lnSpc>
            </a:pPr>
            <a:r>
              <a:rPr lang="en-US" b="1" dirty="0" smtClean="0">
                <a:solidFill>
                  <a:srgbClr val="000000"/>
                </a:solidFill>
                <a:latin typeface="Verdana"/>
                <a:ea typeface="Times New Roman"/>
                <a:cs typeface="Times New Roman"/>
              </a:rPr>
              <a:t>This increase in current is consistent with a decrease in overall resistance. </a:t>
            </a:r>
          </a:p>
          <a:p>
            <a:pPr>
              <a:lnSpc>
                <a:spcPct val="150000"/>
              </a:lnSpc>
            </a:pPr>
            <a:r>
              <a:rPr lang="en-US" b="1" dirty="0" smtClean="0">
                <a:solidFill>
                  <a:srgbClr val="000000"/>
                </a:solidFill>
                <a:latin typeface="Verdana"/>
                <a:ea typeface="Times New Roman"/>
                <a:cs typeface="Times New Roman"/>
              </a:rPr>
              <a:t>Adding more resistors in a separate branch has the unexpected result of decreasing the overall resistance!</a:t>
            </a:r>
            <a:endParaRPr lang="en-US" b="1" dirty="0">
              <a:ea typeface="Calibri"/>
              <a:cs typeface="Times New Roman"/>
            </a:endParaRPr>
          </a:p>
          <a:p>
            <a:pPr>
              <a:lnSpc>
                <a:spcPct val="150000"/>
              </a:lnSpc>
            </a:pPr>
            <a:endParaRPr lang="en-US"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The affect of adding resistors is quite different if added in parallel compared to adding them in series. </a:t>
            </a:r>
            <a:endParaRPr lang="en-US" b="1" dirty="0"/>
          </a:p>
        </p:txBody>
      </p:sp>
      <p:sp>
        <p:nvSpPr>
          <p:cNvPr id="3" name="Content Placeholder 2"/>
          <p:cNvSpPr>
            <a:spLocks noGrp="1"/>
          </p:cNvSpPr>
          <p:nvPr>
            <p:ph idx="1"/>
          </p:nvPr>
        </p:nvSpPr>
        <p:spPr/>
        <p:txBody>
          <a:bodyPr>
            <a:normAutofit/>
          </a:bodyPr>
          <a:lstStyle/>
          <a:p>
            <a:r>
              <a:rPr lang="en-US" dirty="0" smtClean="0"/>
              <a:t>Adding </a:t>
            </a:r>
            <a:r>
              <a:rPr lang="en-US" dirty="0"/>
              <a:t>more resistors in series means that there is more overall resistance; </a:t>
            </a:r>
            <a:endParaRPr lang="en-US" dirty="0" smtClean="0"/>
          </a:p>
          <a:p>
            <a:r>
              <a:rPr lang="en-US" dirty="0"/>
              <a:t>A</a:t>
            </a:r>
            <a:r>
              <a:rPr lang="en-US" dirty="0" smtClean="0"/>
              <a:t>dding </a:t>
            </a:r>
            <a:r>
              <a:rPr lang="en-US" dirty="0"/>
              <a:t>more resistors in parallel means that there is less overall resistance. </a:t>
            </a:r>
            <a:endParaRPr lang="en-US" dirty="0" smtClean="0"/>
          </a:p>
          <a:p>
            <a:r>
              <a:rPr lang="en-US" dirty="0" smtClean="0"/>
              <a:t>You can </a:t>
            </a:r>
            <a:r>
              <a:rPr lang="en-US" dirty="0"/>
              <a:t>add more resistors in parallel and produce less resistance </a:t>
            </a: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www.physicsclassroom.com/Class/circuits/u9l2b8.gif"/>
          <p:cNvPicPr/>
          <p:nvPr/>
        </p:nvPicPr>
        <p:blipFill>
          <a:blip r:embed="rId2" cstate="print"/>
          <a:srcRect/>
          <a:stretch>
            <a:fillRect/>
          </a:stretch>
        </p:blipFill>
        <p:spPr bwMode="auto">
          <a:xfrm>
            <a:off x="2352675" y="0"/>
            <a:ext cx="6791325" cy="2667000"/>
          </a:xfrm>
          <a:prstGeom prst="rect">
            <a:avLst/>
          </a:prstGeom>
          <a:noFill/>
          <a:ln w="9525">
            <a:noFill/>
            <a:miter lim="800000"/>
            <a:headEnd/>
            <a:tailEnd/>
          </a:ln>
        </p:spPr>
      </p:pic>
      <p:sp>
        <p:nvSpPr>
          <p:cNvPr id="2" name="Title 1"/>
          <p:cNvSpPr>
            <a:spLocks noGrp="1"/>
          </p:cNvSpPr>
          <p:nvPr>
            <p:ph type="title"/>
          </p:nvPr>
        </p:nvSpPr>
        <p:spPr>
          <a:xfrm>
            <a:off x="0" y="0"/>
            <a:ext cx="2667000" cy="1752600"/>
          </a:xfrm>
        </p:spPr>
        <p:txBody>
          <a:bodyPr>
            <a:normAutofit fontScale="90000"/>
          </a:bodyPr>
          <a:lstStyle/>
          <a:p>
            <a:r>
              <a:rPr lang="en-US" dirty="0" smtClean="0"/>
              <a:t>Current flows due to</a:t>
            </a:r>
            <a:endParaRPr lang="en-US" dirty="0"/>
          </a:p>
        </p:txBody>
      </p:sp>
      <p:sp>
        <p:nvSpPr>
          <p:cNvPr id="5" name="Content Placeholder 4"/>
          <p:cNvSpPr>
            <a:spLocks noGrp="1"/>
          </p:cNvSpPr>
          <p:nvPr>
            <p:ph sz="half" idx="2"/>
          </p:nvPr>
        </p:nvSpPr>
        <p:spPr>
          <a:xfrm>
            <a:off x="381000" y="2971800"/>
            <a:ext cx="8763000" cy="3886200"/>
          </a:xfrm>
        </p:spPr>
        <p:txBody>
          <a:bodyPr>
            <a:normAutofit fontScale="85000" lnSpcReduction="20000"/>
          </a:bodyPr>
          <a:lstStyle/>
          <a:p>
            <a:pPr marR="238125" lvl="0">
              <a:lnSpc>
                <a:spcPct val="170000"/>
              </a:lnSpc>
              <a:spcBef>
                <a:spcPts val="325"/>
              </a:spcBef>
              <a:spcAft>
                <a:spcPts val="325"/>
              </a:spcAft>
              <a:buFont typeface="+mj-lt"/>
              <a:buAutoNum type="alphaLcPeriod"/>
              <a:tabLst>
                <a:tab pos="457200" algn="l"/>
              </a:tabLst>
            </a:pPr>
            <a:r>
              <a:rPr lang="en-US" b="1" dirty="0" smtClean="0">
                <a:solidFill>
                  <a:srgbClr val="000000"/>
                </a:solidFill>
                <a:latin typeface="Verdana"/>
                <a:ea typeface="Times New Roman"/>
                <a:cs typeface="Times New Roman"/>
              </a:rPr>
              <a:t>There must be an </a:t>
            </a:r>
            <a:r>
              <a:rPr lang="en-US" sz="3400" b="1" u="sng" dirty="0" smtClean="0">
                <a:solidFill>
                  <a:srgbClr val="C00000"/>
                </a:solidFill>
                <a:latin typeface="Verdana"/>
                <a:ea typeface="Times New Roman"/>
                <a:cs typeface="Times New Roman"/>
              </a:rPr>
              <a:t>energy supply </a:t>
            </a:r>
            <a:r>
              <a:rPr lang="en-US" b="1" dirty="0" smtClean="0">
                <a:solidFill>
                  <a:srgbClr val="000000"/>
                </a:solidFill>
                <a:latin typeface="Verdana"/>
                <a:ea typeface="Times New Roman"/>
                <a:cs typeface="Times New Roman"/>
              </a:rPr>
              <a:t>capable doing work on charge to move it from a low energy location to a high energy location and thus establish </a:t>
            </a:r>
            <a:r>
              <a:rPr lang="en-US" b="1" u="sng" dirty="0" smtClean="0">
                <a:solidFill>
                  <a:srgbClr val="000000"/>
                </a:solidFill>
                <a:latin typeface="Verdana"/>
                <a:ea typeface="Times New Roman"/>
                <a:cs typeface="Times New Roman"/>
              </a:rPr>
              <a:t>an electric potential difference </a:t>
            </a:r>
            <a:r>
              <a:rPr lang="en-US" b="1" dirty="0" smtClean="0">
                <a:solidFill>
                  <a:srgbClr val="000000"/>
                </a:solidFill>
                <a:latin typeface="Verdana"/>
                <a:ea typeface="Times New Roman"/>
                <a:cs typeface="Times New Roman"/>
              </a:rPr>
              <a:t>across the two ends of the external circuit.</a:t>
            </a:r>
            <a:endParaRPr lang="en-US" b="1" dirty="0">
              <a:ea typeface="Calibri"/>
              <a:cs typeface="Times New Roman"/>
            </a:endParaRPr>
          </a:p>
          <a:p>
            <a:pPr marR="238125" lvl="0">
              <a:lnSpc>
                <a:spcPct val="170000"/>
              </a:lnSpc>
              <a:spcBef>
                <a:spcPts val="325"/>
              </a:spcBef>
              <a:spcAft>
                <a:spcPts val="325"/>
              </a:spcAft>
              <a:buFont typeface="+mj-lt"/>
              <a:buAutoNum type="alphaLcPeriod"/>
              <a:tabLst>
                <a:tab pos="457200" algn="l"/>
              </a:tabLst>
            </a:pPr>
            <a:r>
              <a:rPr lang="en-US" b="1" dirty="0" smtClean="0">
                <a:solidFill>
                  <a:srgbClr val="000000"/>
                </a:solidFill>
                <a:latin typeface="Verdana"/>
                <a:ea typeface="Times New Roman"/>
                <a:cs typeface="Times New Roman"/>
              </a:rPr>
              <a:t>There must be a </a:t>
            </a:r>
            <a:r>
              <a:rPr lang="en-US" sz="3200" b="1" u="sng" dirty="0" smtClean="0">
                <a:solidFill>
                  <a:srgbClr val="C00000"/>
                </a:solidFill>
                <a:latin typeface="Verdana"/>
                <a:ea typeface="Times New Roman"/>
                <a:cs typeface="Times New Roman"/>
              </a:rPr>
              <a:t>closed conducting loop</a:t>
            </a:r>
            <a:endParaRPr lang="en-US" b="1" dirty="0">
              <a:ea typeface="Calibri"/>
              <a:cs typeface="Times New Roman"/>
            </a:endParaRPr>
          </a:p>
          <a:p>
            <a:pPr>
              <a:lnSpc>
                <a:spcPct val="170000"/>
              </a:lnSpc>
            </a:pPr>
            <a:endParaRPr lang="en-US" b="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solidFill>
                  <a:srgbClr val="000000"/>
                </a:solidFill>
                <a:latin typeface="Verdana"/>
                <a:ea typeface="Times New Roman"/>
                <a:cs typeface="Times New Roman"/>
              </a:rPr>
              <a:t>Observe the electrical wiring below. Indicate whether the connections are series or parallel connections. Explain each choice.</a:t>
            </a:r>
            <a:endParaRPr lang="en-US" sz="3600" b="1" dirty="0"/>
          </a:p>
        </p:txBody>
      </p:sp>
      <p:sp>
        <p:nvSpPr>
          <p:cNvPr id="3" name="Content Placeholder 2"/>
          <p:cNvSpPr>
            <a:spLocks noGrp="1"/>
          </p:cNvSpPr>
          <p:nvPr>
            <p:ph idx="1"/>
          </p:nvPr>
        </p:nvSpPr>
        <p:spPr/>
        <p:txBody>
          <a:bodyPr/>
          <a:lstStyle/>
          <a:p>
            <a:endParaRPr lang="en-US" dirty="0"/>
          </a:p>
        </p:txBody>
      </p:sp>
      <p:pic>
        <p:nvPicPr>
          <p:cNvPr id="4" name="Picture 3" descr="http://www.physicsclassroom.com/class/circuits/u9l4b7.gif"/>
          <p:cNvPicPr/>
          <p:nvPr/>
        </p:nvPicPr>
        <p:blipFill>
          <a:blip r:embed="rId2" cstate="print"/>
          <a:srcRect/>
          <a:stretch>
            <a:fillRect/>
          </a:stretch>
        </p:blipFill>
        <p:spPr bwMode="auto">
          <a:xfrm>
            <a:off x="304800" y="1752600"/>
            <a:ext cx="8382000" cy="38862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0" y="609600"/>
            <a:ext cx="3200400" cy="1905000"/>
          </a:xfrm>
        </p:spPr>
        <p:txBody>
          <a:bodyPr>
            <a:normAutofit fontScale="90000"/>
          </a:bodyPr>
          <a:lstStyle/>
          <a:p>
            <a:r>
              <a:rPr lang="en-US" dirty="0" smtClean="0"/>
              <a:t>Wires have little resistance</a:t>
            </a:r>
            <a:endParaRPr lang="en-US" dirty="0"/>
          </a:p>
        </p:txBody>
      </p:sp>
      <p:sp>
        <p:nvSpPr>
          <p:cNvPr id="3" name="Content Placeholder 2"/>
          <p:cNvSpPr>
            <a:spLocks noGrp="1"/>
          </p:cNvSpPr>
          <p:nvPr>
            <p:ph idx="1"/>
          </p:nvPr>
        </p:nvSpPr>
        <p:spPr>
          <a:xfrm>
            <a:off x="457200" y="3886200"/>
            <a:ext cx="8229600" cy="2239963"/>
          </a:xfrm>
        </p:spPr>
        <p:txBody>
          <a:bodyPr>
            <a:normAutofit fontScale="85000" lnSpcReduction="20000"/>
          </a:bodyPr>
          <a:lstStyle/>
          <a:p>
            <a:r>
              <a:rPr lang="en-US" dirty="0" smtClean="0"/>
              <a:t>The electrical </a:t>
            </a:r>
            <a:r>
              <a:rPr lang="en-US" dirty="0" smtClean="0">
                <a:hlinkClick r:id="" action="ppaction://hlinkfile"/>
              </a:rPr>
              <a:t>resistance</a:t>
            </a:r>
            <a:r>
              <a:rPr lang="en-US" dirty="0" smtClean="0"/>
              <a:t>  is greater for a longer wire, less for a wire of larger cross sectional area, and would be expected to depend upon the material out of which the wire is made</a:t>
            </a:r>
          </a:p>
          <a:p>
            <a:r>
              <a:rPr lang="en-US" dirty="0" smtClean="0"/>
              <a:t>Resistance also depends on temperature, usually increasing as the temperature increases.</a:t>
            </a:r>
            <a:endParaRPr lang="en-US" dirty="0"/>
          </a:p>
        </p:txBody>
      </p:sp>
      <p:pic>
        <p:nvPicPr>
          <p:cNvPr id="4" name="Picture 3" descr="http://sub.allaboutcircuits.com/images/00049.png"/>
          <p:cNvPicPr/>
          <p:nvPr/>
        </p:nvPicPr>
        <p:blipFill>
          <a:blip r:embed="rId2" cstate="print"/>
          <a:srcRect/>
          <a:stretch>
            <a:fillRect/>
          </a:stretch>
        </p:blipFill>
        <p:spPr bwMode="auto">
          <a:xfrm>
            <a:off x="0" y="0"/>
            <a:ext cx="4695825" cy="3743325"/>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971800" cy="2849562"/>
          </a:xfrm>
        </p:spPr>
        <p:txBody>
          <a:bodyPr>
            <a:normAutofit fontScale="90000"/>
          </a:bodyPr>
          <a:lstStyle/>
          <a:p>
            <a:r>
              <a:rPr lang="en-US" sz="2700" b="1" dirty="0" smtClean="0"/>
              <a:t>If the connecting wires resistance is very little or none, we can regard the connected points in a circuit as being </a:t>
            </a:r>
            <a:r>
              <a:rPr lang="en-US" sz="2700" b="1" i="1" dirty="0" smtClean="0"/>
              <a:t>electrically common</a:t>
            </a:r>
            <a:endParaRPr lang="en-US" b="1" dirty="0"/>
          </a:p>
        </p:txBody>
      </p:sp>
      <p:sp>
        <p:nvSpPr>
          <p:cNvPr id="3" name="Content Placeholder 2"/>
          <p:cNvSpPr>
            <a:spLocks noGrp="1"/>
          </p:cNvSpPr>
          <p:nvPr>
            <p:ph idx="1"/>
          </p:nvPr>
        </p:nvSpPr>
        <p:spPr>
          <a:xfrm>
            <a:off x="3581400" y="1"/>
            <a:ext cx="5105400" cy="6858000"/>
          </a:xfrm>
        </p:spPr>
        <p:txBody>
          <a:bodyPr>
            <a:normAutofit/>
          </a:bodyPr>
          <a:lstStyle/>
          <a:p>
            <a:r>
              <a:rPr lang="en-US" dirty="0" smtClean="0"/>
              <a:t>That is, points 1 and 2 in the circuits may be physically joined close together or far apart, and it doesn't matter for any voltage or resistance measurements relative to those points. The same goes for points 3 and 4. It is as if the ends of the resistor were attached directly across the terminals of the battery</a:t>
            </a:r>
            <a:endParaRPr lang="en-US" dirty="0"/>
          </a:p>
        </p:txBody>
      </p:sp>
      <p:pic>
        <p:nvPicPr>
          <p:cNvPr id="37890" name="Picture 2" descr="http://sub.allaboutcircuits.com/images/00049.png"/>
          <p:cNvPicPr>
            <a:picLocks noChangeAspect="1" noChangeArrowheads="1"/>
          </p:cNvPicPr>
          <p:nvPr/>
        </p:nvPicPr>
        <p:blipFill>
          <a:blip r:embed="rId2" cstate="print"/>
          <a:srcRect/>
          <a:stretch>
            <a:fillRect/>
          </a:stretch>
        </p:blipFill>
        <p:spPr bwMode="auto">
          <a:xfrm>
            <a:off x="0" y="3429000"/>
            <a:ext cx="3536805" cy="28194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87562"/>
          </a:xfrm>
        </p:spPr>
        <p:txBody>
          <a:bodyPr>
            <a:normAutofit fontScale="90000"/>
          </a:bodyPr>
          <a:lstStyle/>
          <a:p>
            <a:pPr>
              <a:lnSpc>
                <a:spcPct val="150000"/>
              </a:lnSpc>
            </a:pPr>
            <a:r>
              <a:rPr lang="en-US" sz="2700" b="1" dirty="0" smtClean="0">
                <a:solidFill>
                  <a:srgbClr val="000000"/>
                </a:solidFill>
                <a:latin typeface="Verdana"/>
                <a:ea typeface="Times New Roman"/>
                <a:cs typeface="Times New Roman"/>
              </a:rPr>
              <a:t>Two electric circuits are diagrammed below. For each circuit, indicate which two devices are connected in series and which two devices are connected in parallel.</a:t>
            </a:r>
            <a:endParaRPr lang="en-US" b="1" dirty="0"/>
          </a:p>
        </p:txBody>
      </p:sp>
      <p:pic>
        <p:nvPicPr>
          <p:cNvPr id="4" name="Content Placeholder 3" descr="http://www.physicsclassroom.com/class/circuits/u9l4b8.gif"/>
          <p:cNvPicPr>
            <a:picLocks noGrp="1"/>
          </p:cNvPicPr>
          <p:nvPr>
            <p:ph idx="1"/>
          </p:nvPr>
        </p:nvPicPr>
        <p:blipFill>
          <a:blip r:embed="rId2" cstate="print"/>
          <a:srcRect/>
          <a:stretch>
            <a:fillRect/>
          </a:stretch>
        </p:blipFill>
        <p:spPr bwMode="auto">
          <a:xfrm>
            <a:off x="1295400" y="3581400"/>
            <a:ext cx="6372225" cy="3004344"/>
          </a:xfrm>
          <a:prstGeom prst="rect">
            <a:avLst/>
          </a:prstGeom>
          <a:noFill/>
          <a:ln w="9525">
            <a:noFill/>
            <a:miter lim="800000"/>
            <a:headEnd/>
            <a:tailEnd/>
          </a:ln>
        </p:spPr>
      </p:pic>
      <p:sp>
        <p:nvSpPr>
          <p:cNvPr id="5" name="Rectangle 4"/>
          <p:cNvSpPr/>
          <p:nvPr/>
        </p:nvSpPr>
        <p:spPr>
          <a:xfrm>
            <a:off x="1981200" y="2895600"/>
            <a:ext cx="5148262" cy="754053"/>
          </a:xfrm>
          <a:prstGeom prst="rect">
            <a:avLst/>
          </a:prstGeom>
        </p:spPr>
        <p:txBody>
          <a:bodyPr wrap="square">
            <a:spAutoFit/>
          </a:bodyPr>
          <a:lstStyle/>
          <a:p>
            <a:pPr>
              <a:lnSpc>
                <a:spcPct val="115000"/>
              </a:lnSpc>
            </a:pPr>
            <a:r>
              <a:rPr lang="en-US" sz="2000" dirty="0" smtClean="0">
                <a:solidFill>
                  <a:srgbClr val="000000"/>
                </a:solidFill>
                <a:latin typeface="Verdana"/>
                <a:ea typeface="Times New Roman"/>
                <a:cs typeface="Times New Roman"/>
              </a:rPr>
              <a:t>In series? ___________________ </a:t>
            </a:r>
            <a:endParaRPr lang="en-US" sz="3600" dirty="0">
              <a:ea typeface="Calibri"/>
              <a:cs typeface="Times New Roman"/>
            </a:endParaRPr>
          </a:p>
          <a:p>
            <a:r>
              <a:rPr lang="en-US" sz="2000" dirty="0" smtClean="0">
                <a:solidFill>
                  <a:srgbClr val="000000"/>
                </a:solidFill>
                <a:latin typeface="Verdana"/>
                <a:ea typeface="Times New Roman"/>
                <a:cs typeface="Times New Roman"/>
              </a:rPr>
              <a:t>In parallel? _________________</a:t>
            </a:r>
            <a:endParaRPr lang="en-US" sz="5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2560637"/>
            <a:ext cx="8229600" cy="4297363"/>
          </a:xfrm>
        </p:spPr>
        <p:txBody>
          <a:bodyPr>
            <a:normAutofit fontScale="92500" lnSpcReduction="20000"/>
          </a:bodyPr>
          <a:lstStyle/>
          <a:p>
            <a:pPr lvl="0"/>
            <a:r>
              <a:rPr lang="en-US" dirty="0" smtClean="0"/>
              <a:t>As </a:t>
            </a:r>
            <a:r>
              <a:rPr lang="en-US" dirty="0"/>
              <a:t>the number of resistors (light bulbs) increases, what happens to the overall current within the circuit?</a:t>
            </a:r>
          </a:p>
          <a:p>
            <a:pPr lvl="0"/>
            <a:r>
              <a:rPr lang="en-US" dirty="0"/>
              <a:t>As the number of resistors (light bulbs) increases, what happens to the overall resistance within the circuit?</a:t>
            </a:r>
          </a:p>
          <a:p>
            <a:pPr lvl="0"/>
            <a:r>
              <a:rPr lang="en-US" dirty="0"/>
              <a:t>If one of the resistors is turned off (i.e., a light bulb </a:t>
            </a:r>
            <a:r>
              <a:rPr lang="en-US" i="1" dirty="0"/>
              <a:t>goes out</a:t>
            </a:r>
            <a:r>
              <a:rPr lang="en-US" dirty="0"/>
              <a:t>), what happens to the other resistors (light bulbs) in the circuit? Do they remain on (i.e., lit)?</a:t>
            </a:r>
          </a:p>
        </p:txBody>
      </p:sp>
      <p:pic>
        <p:nvPicPr>
          <p:cNvPr id="4" name="Picture 3" descr="http://www.physicsclassroom.com/class/circuits/u9l4b1.gif"/>
          <p:cNvPicPr/>
          <p:nvPr/>
        </p:nvPicPr>
        <p:blipFill>
          <a:blip r:embed="rId2" cstate="print"/>
          <a:srcRect/>
          <a:stretch>
            <a:fillRect/>
          </a:stretch>
        </p:blipFill>
        <p:spPr bwMode="auto">
          <a:xfrm>
            <a:off x="1447800" y="0"/>
            <a:ext cx="5029200" cy="21336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www.physicsclassroom.com/Class/circuits/u9l2c6.gif"/>
          <p:cNvPicPr/>
          <p:nvPr/>
        </p:nvPicPr>
        <p:blipFill>
          <a:blip r:embed="rId2" cstate="print"/>
          <a:srcRect/>
          <a:stretch>
            <a:fillRect/>
          </a:stretch>
        </p:blipFill>
        <p:spPr bwMode="auto">
          <a:xfrm>
            <a:off x="0" y="1600200"/>
            <a:ext cx="4724400" cy="2590800"/>
          </a:xfrm>
          <a:prstGeom prst="rect">
            <a:avLst/>
          </a:prstGeom>
          <a:noFill/>
          <a:ln w="9525">
            <a:noFill/>
            <a:miter lim="800000"/>
            <a:headEnd/>
            <a:tailEnd/>
          </a:ln>
        </p:spPr>
      </p:pic>
      <p:sp>
        <p:nvSpPr>
          <p:cNvPr id="2" name="Title 1"/>
          <p:cNvSpPr>
            <a:spLocks noGrp="1"/>
          </p:cNvSpPr>
          <p:nvPr>
            <p:ph type="title"/>
          </p:nvPr>
        </p:nvSpPr>
        <p:spPr>
          <a:xfrm>
            <a:off x="457200" y="0"/>
            <a:ext cx="4495800" cy="1676400"/>
          </a:xfrm>
        </p:spPr>
        <p:txBody>
          <a:bodyPr>
            <a:normAutofit/>
          </a:bodyPr>
          <a:lstStyle/>
          <a:p>
            <a:r>
              <a:rPr lang="en-US" sz="2800" b="1" dirty="0" smtClean="0">
                <a:solidFill>
                  <a:srgbClr val="000000"/>
                </a:solidFill>
                <a:latin typeface="Verdana"/>
                <a:ea typeface="Times New Roman"/>
                <a:cs typeface="Times New Roman"/>
              </a:rPr>
              <a:t>Current is the rate at which charge crosses a point on a circuit. </a:t>
            </a:r>
            <a:endParaRPr lang="en-US" sz="2800" b="1" dirty="0"/>
          </a:p>
        </p:txBody>
      </p:sp>
      <p:sp>
        <p:nvSpPr>
          <p:cNvPr id="3" name="Content Placeholder 2"/>
          <p:cNvSpPr>
            <a:spLocks noGrp="1"/>
          </p:cNvSpPr>
          <p:nvPr>
            <p:ph idx="1"/>
          </p:nvPr>
        </p:nvSpPr>
        <p:spPr>
          <a:xfrm>
            <a:off x="0" y="2057400"/>
            <a:ext cx="1828800" cy="1447800"/>
          </a:xfrm>
        </p:spPr>
        <p:txBody>
          <a:bodyPr>
            <a:normAutofit/>
          </a:bodyPr>
          <a:lstStyle/>
          <a:p>
            <a:pPr>
              <a:buNone/>
            </a:pPr>
            <a:r>
              <a:rPr lang="en-US" b="1" dirty="0" smtClean="0">
                <a:solidFill>
                  <a:srgbClr val="C00000"/>
                </a:solidFill>
              </a:rPr>
              <a:t>Drift speed</a:t>
            </a:r>
            <a:endParaRPr lang="en-US" b="1" dirty="0">
              <a:solidFill>
                <a:srgbClr val="C00000"/>
              </a:solidFill>
            </a:endParaRPr>
          </a:p>
        </p:txBody>
      </p:sp>
      <p:pic>
        <p:nvPicPr>
          <p:cNvPr id="4" name="Picture 3" descr="http://www.physicsclassroom.com/Class/circuits/u9l2c8.gif"/>
          <p:cNvPicPr/>
          <p:nvPr/>
        </p:nvPicPr>
        <p:blipFill>
          <a:blip r:embed="rId3" cstate="print"/>
          <a:srcRect/>
          <a:stretch>
            <a:fillRect/>
          </a:stretch>
        </p:blipFill>
        <p:spPr bwMode="auto">
          <a:xfrm>
            <a:off x="5562600" y="0"/>
            <a:ext cx="3171825" cy="3505200"/>
          </a:xfrm>
          <a:prstGeom prst="rect">
            <a:avLst/>
          </a:prstGeom>
          <a:noFill/>
          <a:ln w="9525">
            <a:noFill/>
            <a:miter lim="800000"/>
            <a:headEnd/>
            <a:tailEnd/>
          </a:ln>
        </p:spPr>
      </p:pic>
      <p:pic>
        <p:nvPicPr>
          <p:cNvPr id="6" name="Picture 5" descr="http://www.physicsclassroom.com/Class/circuits/u9l2c11.gif"/>
          <p:cNvPicPr/>
          <p:nvPr/>
        </p:nvPicPr>
        <p:blipFill>
          <a:blip r:embed="rId4" cstate="print"/>
          <a:srcRect/>
          <a:stretch>
            <a:fillRect/>
          </a:stretch>
        </p:blipFill>
        <p:spPr bwMode="auto">
          <a:xfrm>
            <a:off x="0" y="4343400"/>
            <a:ext cx="4800600" cy="2514600"/>
          </a:xfrm>
          <a:prstGeom prst="rect">
            <a:avLst/>
          </a:prstGeom>
          <a:noFill/>
          <a:ln w="9525">
            <a:noFill/>
            <a:miter lim="800000"/>
            <a:headEnd/>
            <a:tailEnd/>
          </a:ln>
        </p:spPr>
      </p:pic>
      <p:pic>
        <p:nvPicPr>
          <p:cNvPr id="7" name="Picture 6" descr="http://www.physicsclassroom.com/Class/circuits/u9l2c12.gif"/>
          <p:cNvPicPr/>
          <p:nvPr/>
        </p:nvPicPr>
        <p:blipFill>
          <a:blip r:embed="rId5" cstate="print"/>
          <a:srcRect/>
          <a:stretch>
            <a:fillRect/>
          </a:stretch>
        </p:blipFill>
        <p:spPr bwMode="auto">
          <a:xfrm>
            <a:off x="4952999" y="5029200"/>
            <a:ext cx="4191001" cy="18288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33400"/>
          </a:xfrm>
        </p:spPr>
        <p:txBody>
          <a:bodyPr>
            <a:normAutofit fontScale="90000"/>
          </a:bodyPr>
          <a:lstStyle/>
          <a:p>
            <a:r>
              <a:rPr lang="en-US" sz="3600" b="1" dirty="0" smtClean="0">
                <a:solidFill>
                  <a:srgbClr val="FF0000"/>
                </a:solidFill>
                <a:latin typeface="Verdana"/>
                <a:ea typeface="Times New Roman"/>
                <a:cs typeface="Times New Roman"/>
              </a:rPr>
              <a:t>1 ampere = 1 coulomb / 1 second</a:t>
            </a:r>
            <a:endParaRPr lang="en-US" dirty="0"/>
          </a:p>
        </p:txBody>
      </p:sp>
      <p:sp>
        <p:nvSpPr>
          <p:cNvPr id="3" name="Content Placeholder 2"/>
          <p:cNvSpPr>
            <a:spLocks noGrp="1"/>
          </p:cNvSpPr>
          <p:nvPr>
            <p:ph idx="1"/>
          </p:nvPr>
        </p:nvSpPr>
        <p:spPr/>
        <p:txBody>
          <a:bodyPr/>
          <a:lstStyle/>
          <a:p>
            <a:endParaRPr lang="en-US"/>
          </a:p>
        </p:txBody>
      </p:sp>
      <p:pic>
        <p:nvPicPr>
          <p:cNvPr id="4" name="Picture 3" descr="http://www.physicsclassroom.com/Class/circuits/u9l2c1.gif"/>
          <p:cNvPicPr/>
          <p:nvPr/>
        </p:nvPicPr>
        <p:blipFill>
          <a:blip r:embed="rId2" cstate="print"/>
          <a:srcRect/>
          <a:stretch>
            <a:fillRect/>
          </a:stretch>
        </p:blipFill>
        <p:spPr bwMode="auto">
          <a:xfrm>
            <a:off x="0" y="838200"/>
            <a:ext cx="9144000" cy="53340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0000"/>
                </a:solidFill>
                <a:latin typeface="Verdana"/>
                <a:ea typeface="Times New Roman"/>
                <a:cs typeface="Times New Roman"/>
              </a:rPr>
              <a:t>Batteries are not rechargeable</a:t>
            </a:r>
            <a:endParaRPr lang="en-US" dirty="0"/>
          </a:p>
        </p:txBody>
      </p:sp>
      <p:sp>
        <p:nvSpPr>
          <p:cNvPr id="3" name="Content Placeholder 2"/>
          <p:cNvSpPr>
            <a:spLocks noGrp="1"/>
          </p:cNvSpPr>
          <p:nvPr>
            <p:ph idx="1"/>
          </p:nvPr>
        </p:nvSpPr>
        <p:spPr/>
        <p:txBody>
          <a:bodyPr>
            <a:normAutofit fontScale="77500" lnSpcReduction="20000"/>
          </a:bodyPr>
          <a:lstStyle/>
          <a:p>
            <a:pPr>
              <a:lnSpc>
                <a:spcPct val="150000"/>
              </a:lnSpc>
              <a:buFont typeface="Wingdings" pitchFamily="2" charset="2"/>
              <a:buChar char="§"/>
            </a:pPr>
            <a:r>
              <a:rPr lang="en-US" sz="2000" dirty="0" smtClean="0">
                <a:solidFill>
                  <a:srgbClr val="000000"/>
                </a:solidFill>
                <a:latin typeface="Verdana"/>
                <a:ea typeface="Times New Roman"/>
                <a:cs typeface="Times New Roman"/>
              </a:rPr>
              <a:t>An electrochemical cell supplies the energy needed to move a charge from a low potential location to a high potential location</a:t>
            </a:r>
          </a:p>
          <a:p>
            <a:pPr>
              <a:lnSpc>
                <a:spcPct val="150000"/>
              </a:lnSpc>
              <a:buFont typeface="Wingdings" pitchFamily="2" charset="2"/>
              <a:buChar char="§"/>
            </a:pPr>
            <a:r>
              <a:rPr lang="en-US" sz="2000" dirty="0" smtClean="0">
                <a:solidFill>
                  <a:srgbClr val="000000"/>
                </a:solidFill>
                <a:latin typeface="Verdana"/>
                <a:ea typeface="Times New Roman"/>
                <a:cs typeface="Times New Roman"/>
              </a:rPr>
              <a:t>The charge that flows through a circuit originates in the wires of the circuit. The charge carriers in wires are simply the electrons possessed by the atoms that make up the wires.</a:t>
            </a:r>
          </a:p>
          <a:p>
            <a:pPr>
              <a:lnSpc>
                <a:spcPct val="150000"/>
              </a:lnSpc>
              <a:buFont typeface="Wingdings" pitchFamily="2" charset="2"/>
              <a:buChar char="§"/>
            </a:pPr>
            <a:r>
              <a:rPr lang="en-US" sz="2000" dirty="0"/>
              <a:t>Charge moves abnormally slowly - on average, about 1 meter in an hour - through a </a:t>
            </a:r>
            <a:r>
              <a:rPr lang="en-US" sz="2000" dirty="0" smtClean="0"/>
              <a:t>circuit</a:t>
            </a:r>
          </a:p>
          <a:p>
            <a:pPr>
              <a:lnSpc>
                <a:spcPct val="150000"/>
              </a:lnSpc>
              <a:buFont typeface="Wingdings" pitchFamily="2" charset="2"/>
              <a:buChar char="§"/>
            </a:pPr>
            <a:r>
              <a:rPr lang="en-US" sz="2000" dirty="0"/>
              <a:t>The rate at which charge flows is everywhere the same within an electric circuit. The rate at which charge flows into a light bulb is the same as the rate at which charge flows out of a light bulb</a:t>
            </a:r>
            <a:r>
              <a:rPr lang="en-US" sz="2000" dirty="0" smtClean="0"/>
              <a:t>.</a:t>
            </a:r>
          </a:p>
          <a:p>
            <a:pPr>
              <a:lnSpc>
                <a:spcPct val="150000"/>
              </a:lnSpc>
              <a:buFont typeface="Wingdings" pitchFamily="2" charset="2"/>
              <a:buChar char="§"/>
            </a:pPr>
            <a:r>
              <a:rPr lang="en-US" sz="2000" dirty="0"/>
              <a:t>An electrical appliance such as a light bulb transforms the electrical energy of moving charge into other forms of energy such as light energy and thermal energy. Thus, the amount of electrical energy possessed by a charge as it exits an appliance is less than it possessed when it entered the appliance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0000"/>
                </a:solidFill>
                <a:latin typeface="Verdana"/>
                <a:ea typeface="Times New Roman"/>
                <a:cs typeface="Times New Roman"/>
              </a:rPr>
              <a:t>Electric circuits are all about energy, not charge. </a:t>
            </a:r>
            <a:endParaRPr lang="en-US" dirty="0"/>
          </a:p>
        </p:txBody>
      </p:sp>
      <p:sp>
        <p:nvSpPr>
          <p:cNvPr id="3" name="Content Placeholder 2"/>
          <p:cNvSpPr>
            <a:spLocks noGrp="1"/>
          </p:cNvSpPr>
          <p:nvPr>
            <p:ph idx="1"/>
          </p:nvPr>
        </p:nvSpPr>
        <p:spPr>
          <a:xfrm>
            <a:off x="457200" y="1600200"/>
            <a:ext cx="8229600" cy="5257800"/>
          </a:xfrm>
        </p:spPr>
        <p:txBody>
          <a:bodyPr>
            <a:normAutofit fontScale="47500" lnSpcReduction="20000"/>
          </a:bodyPr>
          <a:lstStyle/>
          <a:p>
            <a:pPr>
              <a:lnSpc>
                <a:spcPct val="170000"/>
              </a:lnSpc>
            </a:pPr>
            <a:r>
              <a:rPr lang="en-US" b="1" dirty="0" smtClean="0">
                <a:solidFill>
                  <a:srgbClr val="000000"/>
                </a:solidFill>
                <a:latin typeface="Verdana"/>
                <a:ea typeface="Times New Roman"/>
                <a:cs typeface="Times New Roman"/>
              </a:rPr>
              <a:t>When a battery no longer works, it is out of energy. </a:t>
            </a:r>
          </a:p>
          <a:p>
            <a:pPr>
              <a:lnSpc>
                <a:spcPct val="170000"/>
              </a:lnSpc>
            </a:pPr>
            <a:r>
              <a:rPr lang="en-US" b="1" dirty="0" smtClean="0">
                <a:solidFill>
                  <a:srgbClr val="000000"/>
                </a:solidFill>
                <a:latin typeface="Verdana"/>
                <a:ea typeface="Times New Roman"/>
                <a:cs typeface="Times New Roman"/>
              </a:rPr>
              <a:t>A battery (or single cell) operates by packing a collection of reactive chemicals inside. These chemicals undergo an oxidation-reduction reaction that produces energy. This energy-producing reaction is capable of pumping the charge through the battery from low energy terminal to high energy terminal and establishing the electric potential difference across the external circuit. And when a battery no longer works, it is because the chemicals have been consumed to the point that the ability of the battery to move the charge between terminals has been severely diminished. </a:t>
            </a:r>
          </a:p>
          <a:p>
            <a:pPr>
              <a:lnSpc>
                <a:spcPct val="170000"/>
              </a:lnSpc>
            </a:pPr>
            <a:r>
              <a:rPr lang="en-US" b="1" dirty="0" smtClean="0">
                <a:solidFill>
                  <a:srgbClr val="000000"/>
                </a:solidFill>
                <a:latin typeface="Verdana"/>
                <a:ea typeface="Times New Roman"/>
                <a:cs typeface="Times New Roman"/>
              </a:rPr>
              <a:t>When a battery no longer works, it is because the conversion of reactants to products have occurred to the extent that the energy-producing reaction is no longer able to do its job of pumping charge.</a:t>
            </a:r>
            <a:endParaRPr lang="en-US" b="1" dirty="0">
              <a:ea typeface="Calibri"/>
              <a:cs typeface="Times New Roman"/>
            </a:endParaRPr>
          </a:p>
          <a:p>
            <a:pPr>
              <a:lnSpc>
                <a:spcPct val="170000"/>
              </a:lnSpc>
            </a:pPr>
            <a:endParaRPr lang="en-US" b="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381000" y="2332037"/>
            <a:ext cx="8229600" cy="4525963"/>
          </a:xfrm>
        </p:spPr>
        <p:txBody>
          <a:bodyPr>
            <a:normAutofit fontScale="62500" lnSpcReduction="20000"/>
          </a:bodyPr>
          <a:lstStyle/>
          <a:p>
            <a:pPr>
              <a:lnSpc>
                <a:spcPct val="170000"/>
              </a:lnSpc>
            </a:pPr>
            <a:r>
              <a:rPr lang="en-US" b="1" dirty="0" smtClean="0">
                <a:solidFill>
                  <a:srgbClr val="000000"/>
                </a:solidFill>
                <a:latin typeface="Verdana"/>
                <a:ea typeface="Times New Roman"/>
                <a:cs typeface="Times New Roman"/>
              </a:rPr>
              <a:t>By placing the cell into a so-called recharger, the energy of a household electrical circuit can be used to drive the reaction in the reverse direction and transform the chemical products back into chemical reactants. This reverse process requires energy; it is the recharger which supplies the energy. With reactants replenished, the cell can now be used again to power the electric circuit. </a:t>
            </a:r>
            <a:endParaRPr lang="en-US" b="1" dirty="0"/>
          </a:p>
        </p:txBody>
      </p:sp>
      <p:pic>
        <p:nvPicPr>
          <p:cNvPr id="4" name="Picture 3" descr="http://www.physicsclassroom.com/Class/circuits/u9l2e6.gif"/>
          <p:cNvPicPr/>
          <p:nvPr/>
        </p:nvPicPr>
        <p:blipFill>
          <a:blip r:embed="rId2" cstate="print"/>
          <a:srcRect/>
          <a:stretch>
            <a:fillRect/>
          </a:stretch>
        </p:blipFill>
        <p:spPr bwMode="auto">
          <a:xfrm>
            <a:off x="533400" y="0"/>
            <a:ext cx="2971800" cy="21336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Notes</a:t>
            </a:r>
            <a:endParaRPr lang="en-US" dirty="0"/>
          </a:p>
        </p:txBody>
      </p:sp>
      <p:sp>
        <p:nvSpPr>
          <p:cNvPr id="6" name="Content Placeholder 5"/>
          <p:cNvSpPr>
            <a:spLocks noGrp="1"/>
          </p:cNvSpPr>
          <p:nvPr>
            <p:ph idx="1"/>
          </p:nvPr>
        </p:nvSpPr>
        <p:spPr/>
        <p:txBody>
          <a:bodyPr>
            <a:normAutofit fontScale="55000" lnSpcReduction="20000"/>
          </a:bodyPr>
          <a:lstStyle/>
          <a:p>
            <a:pPr>
              <a:buNone/>
            </a:pPr>
            <a:r>
              <a:rPr lang="en-US" smtClean="0"/>
              <a:t>You need a </a:t>
            </a:r>
            <a:r>
              <a:rPr lang="en-US" dirty="0" smtClean="0"/>
              <a:t>continuous circuit to make the lamp light </a:t>
            </a:r>
            <a:br>
              <a:rPr lang="en-US" dirty="0" smtClean="0"/>
            </a:br>
            <a:r>
              <a:rPr lang="en-US" dirty="0" smtClean="0"/>
              <a:t> </a:t>
            </a:r>
            <a:br>
              <a:rPr lang="en-US" dirty="0" smtClean="0"/>
            </a:br>
            <a:r>
              <a:rPr lang="en-US" dirty="0" smtClean="0"/>
              <a:t>• the shape of the circuit does not matter if there is only one single loop (this is important if Worcester circuit boards are used) </a:t>
            </a:r>
            <a:br>
              <a:rPr lang="en-US" dirty="0" smtClean="0"/>
            </a:br>
            <a:r>
              <a:rPr lang="en-US" dirty="0" smtClean="0"/>
              <a:t> </a:t>
            </a:r>
            <a:br>
              <a:rPr lang="en-US" dirty="0" smtClean="0"/>
            </a:br>
            <a:r>
              <a:rPr lang="en-US" dirty="0" smtClean="0"/>
              <a:t>• with more than one cell then the relative directions of the cells matter </a:t>
            </a:r>
            <a:br>
              <a:rPr lang="en-US" dirty="0" smtClean="0"/>
            </a:br>
            <a:r>
              <a:rPr lang="en-US" dirty="0" smtClean="0"/>
              <a:t> </a:t>
            </a:r>
            <a:br>
              <a:rPr lang="en-US" dirty="0" smtClean="0"/>
            </a:br>
            <a:r>
              <a:rPr lang="en-US" dirty="0" smtClean="0"/>
              <a:t>• </a:t>
            </a:r>
            <a:r>
              <a:rPr lang="en-US" u="sng" dirty="0" smtClean="0"/>
              <a:t>the lamps in a series circuit are all the same brightness</a:t>
            </a:r>
            <a:r>
              <a:rPr lang="en-US" dirty="0" smtClean="0"/>
              <a:t> </a:t>
            </a:r>
            <a:br>
              <a:rPr lang="en-US" dirty="0" smtClean="0"/>
            </a:br>
            <a:r>
              <a:rPr lang="en-US" dirty="0" smtClean="0"/>
              <a:t> </a:t>
            </a:r>
            <a:br>
              <a:rPr lang="en-US" dirty="0" smtClean="0"/>
            </a:br>
            <a:r>
              <a:rPr lang="en-US" dirty="0" smtClean="0"/>
              <a:t>• </a:t>
            </a:r>
            <a:r>
              <a:rPr lang="en-US" u="sng" dirty="0" smtClean="0"/>
              <a:t>more lamps in a series circuit means dimmer lamps</a:t>
            </a:r>
            <a:r>
              <a:rPr lang="en-US" dirty="0" smtClean="0"/>
              <a:t> </a:t>
            </a:r>
            <a:br>
              <a:rPr lang="en-US" dirty="0" smtClean="0"/>
            </a:br>
            <a:r>
              <a:rPr lang="en-US" dirty="0" smtClean="0"/>
              <a:t> </a:t>
            </a:r>
            <a:br>
              <a:rPr lang="en-US" dirty="0" smtClean="0"/>
            </a:br>
            <a:r>
              <a:rPr lang="en-US" dirty="0" smtClean="0"/>
              <a:t>• the same number of cells and lamps in a series circuit means that each lamp is at normal brightness </a:t>
            </a:r>
            <a:br>
              <a:rPr lang="en-US" dirty="0" smtClean="0"/>
            </a:br>
            <a:r>
              <a:rPr lang="en-US" dirty="0" smtClean="0"/>
              <a:t> </a:t>
            </a:r>
            <a:br>
              <a:rPr lang="en-US" dirty="0" smtClean="0"/>
            </a:br>
            <a:r>
              <a:rPr lang="en-US" dirty="0" smtClean="0"/>
              <a:t>• one cell with two lamps connected in parallel with it shows that both lamps have the same brightness (if 'high power, or low internal resistance cells are used) </a:t>
            </a:r>
            <a:br>
              <a:rPr lang="en-US" dirty="0" smtClean="0"/>
            </a:br>
            <a:r>
              <a:rPr lang="en-US" dirty="0" smtClean="0"/>
              <a:t> </a:t>
            </a:r>
            <a:br>
              <a:rPr lang="en-US" dirty="0" smtClean="0"/>
            </a:br>
            <a:r>
              <a:rPr lang="en-US" dirty="0" smtClean="0"/>
              <a:t>Two lamps in series with a cell will run for longer than two similar lamps in parallel with a cell, though students may not discover this during one lesson. </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267200" cy="1143000"/>
          </a:xfrm>
        </p:spPr>
        <p:txBody>
          <a:bodyPr/>
          <a:lstStyle/>
          <a:p>
            <a:r>
              <a:rPr lang="en-US" u="sng" dirty="0" smtClean="0">
                <a:solidFill>
                  <a:srgbClr val="008080"/>
                </a:solidFill>
                <a:latin typeface="Verdana"/>
                <a:ea typeface="Times New Roman"/>
                <a:cs typeface="Times New Roman"/>
              </a:rPr>
              <a:t>Ohm's Law </a:t>
            </a:r>
            <a:endParaRPr lang="en-US" dirty="0"/>
          </a:p>
        </p:txBody>
      </p:sp>
      <p:sp>
        <p:nvSpPr>
          <p:cNvPr id="3" name="Content Placeholder 2"/>
          <p:cNvSpPr>
            <a:spLocks noGrp="1"/>
          </p:cNvSpPr>
          <p:nvPr>
            <p:ph idx="1"/>
          </p:nvPr>
        </p:nvSpPr>
        <p:spPr>
          <a:xfrm>
            <a:off x="457200" y="2438400"/>
            <a:ext cx="8229600" cy="3687763"/>
          </a:xfrm>
        </p:spPr>
        <p:txBody>
          <a:bodyPr/>
          <a:lstStyle/>
          <a:p>
            <a:r>
              <a:rPr lang="en-US" dirty="0"/>
              <a:t>If you know </a:t>
            </a:r>
            <a:r>
              <a:rPr lang="en-US" dirty="0" smtClean="0"/>
              <a:t> 2 pars, </a:t>
            </a:r>
            <a:r>
              <a:rPr lang="en-US" dirty="0"/>
              <a:t>and wish to determine </a:t>
            </a:r>
            <a:r>
              <a:rPr lang="en-US" dirty="0" smtClean="0"/>
              <a:t>another,  </a:t>
            </a:r>
            <a:r>
              <a:rPr lang="en-US" dirty="0"/>
              <a:t>just eliminate </a:t>
            </a:r>
            <a:r>
              <a:rPr lang="en-US" dirty="0" smtClean="0"/>
              <a:t>it </a:t>
            </a:r>
            <a:r>
              <a:rPr lang="en-US" dirty="0"/>
              <a:t>from the picture and see what's left: </a:t>
            </a:r>
          </a:p>
          <a:p>
            <a:endParaRPr lang="en-US" dirty="0"/>
          </a:p>
        </p:txBody>
      </p:sp>
      <p:pic>
        <p:nvPicPr>
          <p:cNvPr id="5" name="Picture 4" descr="http://sub.allaboutcircuits.com/images/00036.png"/>
          <p:cNvPicPr/>
          <p:nvPr/>
        </p:nvPicPr>
        <p:blipFill>
          <a:blip r:embed="rId2" cstate="print"/>
          <a:srcRect/>
          <a:stretch>
            <a:fillRect/>
          </a:stretch>
        </p:blipFill>
        <p:spPr bwMode="auto">
          <a:xfrm>
            <a:off x="5486400" y="0"/>
            <a:ext cx="2714625" cy="2209800"/>
          </a:xfrm>
          <a:prstGeom prst="rect">
            <a:avLst/>
          </a:prstGeom>
          <a:noFill/>
          <a:ln w="9525">
            <a:noFill/>
            <a:miter lim="800000"/>
            <a:headEnd/>
            <a:tailEnd/>
          </a:ln>
        </p:spPr>
      </p:pic>
      <p:pic>
        <p:nvPicPr>
          <p:cNvPr id="6" name="Picture 5" descr="http://sub.allaboutcircuits.com/images/00037.png"/>
          <p:cNvPicPr/>
          <p:nvPr/>
        </p:nvPicPr>
        <p:blipFill>
          <a:blip r:embed="rId3" cstate="print"/>
          <a:srcRect/>
          <a:stretch>
            <a:fillRect/>
          </a:stretch>
        </p:blipFill>
        <p:spPr bwMode="auto">
          <a:xfrm>
            <a:off x="914400" y="4495800"/>
            <a:ext cx="3276600" cy="1752600"/>
          </a:xfrm>
          <a:prstGeom prst="rect">
            <a:avLst/>
          </a:prstGeom>
          <a:noFill/>
          <a:ln w="9525">
            <a:noFill/>
            <a:miter lim="800000"/>
            <a:headEnd/>
            <a:tailEnd/>
          </a:ln>
        </p:spPr>
      </p:pic>
      <p:pic>
        <p:nvPicPr>
          <p:cNvPr id="7" name="Picture 6" descr="http://sub.allaboutcircuits.com/images/00038.png"/>
          <p:cNvPicPr/>
          <p:nvPr/>
        </p:nvPicPr>
        <p:blipFill>
          <a:blip r:embed="rId4" cstate="print"/>
          <a:srcRect/>
          <a:stretch>
            <a:fillRect/>
          </a:stretch>
        </p:blipFill>
        <p:spPr bwMode="auto">
          <a:xfrm>
            <a:off x="5181600" y="3657600"/>
            <a:ext cx="3429000" cy="1524000"/>
          </a:xfrm>
          <a:prstGeom prst="rect">
            <a:avLst/>
          </a:prstGeom>
          <a:noFill/>
          <a:ln w="9525">
            <a:noFill/>
            <a:miter lim="800000"/>
            <a:headEnd/>
            <a:tailEnd/>
          </a:ln>
        </p:spPr>
      </p:pic>
      <p:pic>
        <p:nvPicPr>
          <p:cNvPr id="8" name="Picture 7" descr="http://sub.allaboutcircuits.com/images/00039.png"/>
          <p:cNvPicPr/>
          <p:nvPr/>
        </p:nvPicPr>
        <p:blipFill>
          <a:blip r:embed="rId5" cstate="print"/>
          <a:srcRect/>
          <a:stretch>
            <a:fillRect/>
          </a:stretch>
        </p:blipFill>
        <p:spPr bwMode="auto">
          <a:xfrm>
            <a:off x="5181600" y="5105400"/>
            <a:ext cx="3200400" cy="14478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smtClean="0"/>
              <a:t>REVIEW:</a:t>
            </a:r>
            <a:endParaRPr lang="en-US" dirty="0"/>
          </a:p>
        </p:txBody>
      </p:sp>
      <p:sp>
        <p:nvSpPr>
          <p:cNvPr id="3" name="Content Placeholder 2"/>
          <p:cNvSpPr>
            <a:spLocks noGrp="1"/>
          </p:cNvSpPr>
          <p:nvPr>
            <p:ph idx="1"/>
          </p:nvPr>
        </p:nvSpPr>
        <p:spPr/>
        <p:txBody>
          <a:bodyPr>
            <a:normAutofit fontScale="92500"/>
          </a:bodyPr>
          <a:lstStyle/>
          <a:p>
            <a:pPr lvl="0"/>
            <a:r>
              <a:rPr lang="en-US" dirty="0" smtClean="0"/>
              <a:t>With </a:t>
            </a:r>
            <a:r>
              <a:rPr lang="en-US" dirty="0"/>
              <a:t>resistance steady, current follows voltage (an increase in voltage means an increase in current, and vice versa).</a:t>
            </a:r>
          </a:p>
          <a:p>
            <a:pPr lvl="0"/>
            <a:r>
              <a:rPr lang="en-US" dirty="0"/>
              <a:t>With voltage steady, changes in current and resistance are opposite (an increase in current means a decrease in resistance, and vice versa).</a:t>
            </a:r>
          </a:p>
          <a:p>
            <a:pPr lvl="0"/>
            <a:r>
              <a:rPr lang="en-US" dirty="0"/>
              <a:t>With current steady, voltage follows resistance (an increase in resistance means an increase in voltage).</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u="sng" dirty="0" smtClean="0"/>
              <a:t>REVIEW:</a:t>
            </a:r>
            <a:endParaRPr lang="en-US" dirty="0"/>
          </a:p>
        </p:txBody>
      </p:sp>
      <p:sp>
        <p:nvSpPr>
          <p:cNvPr id="3" name="Content Placeholder 2"/>
          <p:cNvSpPr>
            <a:spLocks noGrp="1"/>
          </p:cNvSpPr>
          <p:nvPr>
            <p:ph idx="1"/>
          </p:nvPr>
        </p:nvSpPr>
        <p:spPr/>
        <p:txBody>
          <a:bodyPr>
            <a:normAutofit fontScale="77500" lnSpcReduction="20000"/>
          </a:bodyPr>
          <a:lstStyle/>
          <a:p>
            <a:pPr lvl="0"/>
            <a:r>
              <a:rPr lang="en-US" dirty="0" smtClean="0"/>
              <a:t>Devices </a:t>
            </a:r>
            <a:r>
              <a:rPr lang="en-US" dirty="0"/>
              <a:t>called </a:t>
            </a:r>
            <a:r>
              <a:rPr lang="en-US" i="1" dirty="0"/>
              <a:t>resistors</a:t>
            </a:r>
            <a:r>
              <a:rPr lang="en-US" dirty="0"/>
              <a:t> are built to provide precise amounts of resistance in electric circuits. Resistors are rated both in terms of their resistance (ohms) and their ability to dissipate heat energy (watts).</a:t>
            </a:r>
          </a:p>
          <a:p>
            <a:pPr lvl="0"/>
            <a:r>
              <a:rPr lang="en-US" dirty="0"/>
              <a:t>Resistor resistance ratings cannot be determined from the physical size of the resistor(s) in question, although approximate power ratings can. The larger the resistor is, the more power it can safely dissipate without suffering damage.</a:t>
            </a:r>
          </a:p>
          <a:p>
            <a:pPr lvl="0"/>
            <a:r>
              <a:rPr lang="en-US" dirty="0"/>
              <a:t>Any device that performs some useful task with electric power is generally known as a </a:t>
            </a:r>
            <a:r>
              <a:rPr lang="en-US" i="1" dirty="0"/>
              <a:t>load</a:t>
            </a:r>
            <a:r>
              <a:rPr lang="en-US" dirty="0"/>
              <a:t>. Sometimes resistor symbols are used in schematic diagrams to designate a non-specific load, rather than an actual resistor</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What is the amount of current (I) in this circuit?</a:t>
            </a:r>
            <a:endParaRPr lang="en-US" dirty="0"/>
          </a:p>
        </p:txBody>
      </p:sp>
      <p:sp>
        <p:nvSpPr>
          <p:cNvPr id="3" name="Content Placeholder 2"/>
          <p:cNvSpPr>
            <a:spLocks noGrp="1"/>
          </p:cNvSpPr>
          <p:nvPr>
            <p:ph idx="1"/>
          </p:nvPr>
        </p:nvSpPr>
        <p:spPr>
          <a:xfrm>
            <a:off x="5334000" y="1676401"/>
            <a:ext cx="3352800" cy="2362200"/>
          </a:xfrm>
        </p:spPr>
        <p:txBody>
          <a:bodyPr>
            <a:normAutofit fontScale="85000" lnSpcReduction="20000"/>
          </a:bodyPr>
          <a:lstStyle/>
          <a:p>
            <a:pPr>
              <a:lnSpc>
                <a:spcPct val="150000"/>
              </a:lnSpc>
            </a:pPr>
            <a:r>
              <a:rPr lang="en-US" b="1" dirty="0" smtClean="0">
                <a:solidFill>
                  <a:srgbClr val="008080"/>
                </a:solidFill>
                <a:latin typeface="Verdana"/>
                <a:ea typeface="Times New Roman"/>
                <a:cs typeface="Times New Roman"/>
              </a:rPr>
              <a:t>What is the amount of current (I) in this circuit? </a:t>
            </a:r>
            <a:endParaRPr lang="en-US" b="1" dirty="0">
              <a:ea typeface="Calibri"/>
              <a:cs typeface="Times New Roman"/>
            </a:endParaRPr>
          </a:p>
          <a:p>
            <a:pPr>
              <a:lnSpc>
                <a:spcPct val="150000"/>
              </a:lnSpc>
            </a:pPr>
            <a:endParaRPr lang="en-US" b="1" dirty="0"/>
          </a:p>
        </p:txBody>
      </p:sp>
      <p:pic>
        <p:nvPicPr>
          <p:cNvPr id="5" name="Picture 4" descr="http://sub.allaboutcircuits.com/images/00033.png"/>
          <p:cNvPicPr/>
          <p:nvPr/>
        </p:nvPicPr>
        <p:blipFill>
          <a:blip r:embed="rId2" cstate="print"/>
          <a:srcRect/>
          <a:stretch>
            <a:fillRect/>
          </a:stretch>
        </p:blipFill>
        <p:spPr bwMode="auto">
          <a:xfrm>
            <a:off x="0" y="1295400"/>
            <a:ext cx="4876800" cy="3048000"/>
          </a:xfrm>
          <a:prstGeom prst="rect">
            <a:avLst/>
          </a:prstGeom>
          <a:noFill/>
          <a:ln w="9525">
            <a:noFill/>
            <a:miter lim="800000"/>
            <a:headEnd/>
            <a:tailEnd/>
          </a:ln>
        </p:spPr>
      </p:pic>
      <p:pic>
        <p:nvPicPr>
          <p:cNvPr id="6" name="Picture 5" descr="http://sub.allaboutcircuits.com/images/10004.png"/>
          <p:cNvPicPr/>
          <p:nvPr/>
        </p:nvPicPr>
        <p:blipFill>
          <a:blip r:embed="rId3" cstate="print"/>
          <a:srcRect/>
          <a:stretch>
            <a:fillRect/>
          </a:stretch>
        </p:blipFill>
        <p:spPr bwMode="auto">
          <a:xfrm>
            <a:off x="1219200" y="5105400"/>
            <a:ext cx="5943600" cy="17526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8600" y="304800"/>
            <a:ext cx="4572000" cy="1143000"/>
          </a:xfrm>
        </p:spPr>
        <p:txBody>
          <a:bodyPr>
            <a:noAutofit/>
          </a:bodyPr>
          <a:lstStyle/>
          <a:p>
            <a:r>
              <a:rPr lang="en-US" sz="3200" dirty="0" smtClean="0">
                <a:solidFill>
                  <a:srgbClr val="008080"/>
                </a:solidFill>
                <a:latin typeface="Verdana"/>
                <a:ea typeface="Times New Roman"/>
                <a:cs typeface="Times New Roman"/>
              </a:rPr>
              <a:t>What is the amount of voltage provided by the battery?</a:t>
            </a:r>
            <a:endParaRPr lang="en-US" sz="3200" dirty="0"/>
          </a:p>
        </p:txBody>
      </p:sp>
      <p:sp>
        <p:nvSpPr>
          <p:cNvPr id="3" name="Content Placeholder 2"/>
          <p:cNvSpPr>
            <a:spLocks noGrp="1"/>
          </p:cNvSpPr>
          <p:nvPr>
            <p:ph idx="1"/>
          </p:nvPr>
        </p:nvSpPr>
        <p:spPr>
          <a:xfrm>
            <a:off x="457200" y="2743200"/>
            <a:ext cx="8229600" cy="3382963"/>
          </a:xfrm>
        </p:spPr>
        <p:txBody>
          <a:bodyPr/>
          <a:lstStyle/>
          <a:p>
            <a:endParaRPr lang="en-US" dirty="0"/>
          </a:p>
        </p:txBody>
      </p:sp>
      <p:pic>
        <p:nvPicPr>
          <p:cNvPr id="4" name="Picture 3" descr="http://sub.allaboutcircuits.com/images/00035.png"/>
          <p:cNvPicPr/>
          <p:nvPr/>
        </p:nvPicPr>
        <p:blipFill>
          <a:blip r:embed="rId2" cstate="print"/>
          <a:srcRect/>
          <a:stretch>
            <a:fillRect/>
          </a:stretch>
        </p:blipFill>
        <p:spPr bwMode="auto">
          <a:xfrm>
            <a:off x="0" y="0"/>
            <a:ext cx="3971925" cy="2495550"/>
          </a:xfrm>
          <a:prstGeom prst="rect">
            <a:avLst/>
          </a:prstGeom>
          <a:noFill/>
          <a:ln w="9525">
            <a:noFill/>
            <a:miter lim="800000"/>
            <a:headEnd/>
            <a:tailEnd/>
          </a:ln>
        </p:spPr>
      </p:pic>
      <p:pic>
        <p:nvPicPr>
          <p:cNvPr id="5" name="Picture 4" descr="http://sub.allaboutcircuits.com/images/10006.png"/>
          <p:cNvPicPr/>
          <p:nvPr/>
        </p:nvPicPr>
        <p:blipFill>
          <a:blip r:embed="rId3" cstate="print"/>
          <a:srcRect/>
          <a:stretch>
            <a:fillRect/>
          </a:stretch>
        </p:blipFill>
        <p:spPr bwMode="auto">
          <a:xfrm>
            <a:off x="3348038" y="2133600"/>
            <a:ext cx="5795962" cy="957263"/>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a:solidFill>
                  <a:srgbClr val="181818"/>
                </a:solidFill>
                <a:latin typeface="Verdana" pitchFamily="34" charset="0"/>
                <a:ea typeface="Calibri" pitchFamily="34" charset="0"/>
                <a:cs typeface="Arial" pitchFamily="34" charset="0"/>
              </a:rPr>
              <a:t>High amps most dangerous</a:t>
            </a:r>
            <a:r>
              <a:rPr lang="en-US" sz="5400" u="sng" dirty="0">
                <a:latin typeface="Calibri" pitchFamily="34" charset="0"/>
                <a:ea typeface="Calibri" pitchFamily="34" charset="0"/>
                <a:cs typeface="Times New Roman" pitchFamily="18" charset="0"/>
              </a:rPr>
              <a:t> </a:t>
            </a:r>
            <a:r>
              <a:rPr lang="en-US" sz="800" dirty="0">
                <a:latin typeface="Arial" pitchFamily="34" charset="0"/>
                <a:cs typeface="Arial" pitchFamily="34" charset="0"/>
              </a:rPr>
              <a:t/>
            </a:r>
            <a:br>
              <a:rPr lang="en-US" sz="800" dirty="0">
                <a:latin typeface="Arial" pitchFamily="34" charset="0"/>
                <a:cs typeface="Arial" pitchFamily="34" charset="0"/>
              </a:rPr>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88385400"/>
              </p:ext>
            </p:extLst>
          </p:nvPr>
        </p:nvGraphicFramePr>
        <p:xfrm>
          <a:off x="2133600" y="990600"/>
          <a:ext cx="6080760" cy="1020699"/>
        </p:xfrm>
        <a:graphic>
          <a:graphicData uri="http://schemas.openxmlformats.org/drawingml/2006/table">
            <a:tbl>
              <a:tblPr firstRow="1" firstCol="1" bandRow="1">
                <a:tableStyleId>{5C22544A-7EE6-4342-B048-85BDC9FD1C3A}</a:tableStyleId>
              </a:tblPr>
              <a:tblGrid>
                <a:gridCol w="3040380"/>
                <a:gridCol w="3040380"/>
              </a:tblGrid>
              <a:tr h="0">
                <a:tc>
                  <a:txBody>
                    <a:bodyPr/>
                    <a:lstStyle/>
                    <a:p>
                      <a:pPr marL="0" marR="0">
                        <a:lnSpc>
                          <a:spcPct val="115000"/>
                        </a:lnSpc>
                        <a:spcBef>
                          <a:spcPts val="0"/>
                        </a:spcBef>
                        <a:spcAft>
                          <a:spcPts val="0"/>
                        </a:spcAft>
                      </a:pPr>
                      <a:r>
                        <a:rPr lang="en-US" sz="1000" dirty="0">
                          <a:effectLst/>
                        </a:rPr>
                        <a:t>Water hose</a:t>
                      </a:r>
                      <a:endParaRPr lang="en-US" sz="1100" dirty="0">
                        <a:effectLst/>
                      </a:endParaRPr>
                    </a:p>
                    <a:p>
                      <a:pPr marL="0" marR="0">
                        <a:lnSpc>
                          <a:spcPct val="115000"/>
                        </a:lnSpc>
                        <a:spcBef>
                          <a:spcPts val="0"/>
                        </a:spcBef>
                        <a:spcAft>
                          <a:spcPts val="0"/>
                        </a:spcAft>
                      </a:pPr>
                      <a:r>
                        <a:rPr lang="en-US" sz="1000" dirty="0">
                          <a:effectLst/>
                        </a:rPr>
                        <a:t> </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a:effectLst/>
                        </a:rPr>
                        <a:t>Fire hose</a:t>
                      </a:r>
                      <a:endParaRPr lang="en-US" sz="11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000">
                          <a:effectLst/>
                        </a:rPr>
                        <a:t>30 psi </a:t>
                      </a:r>
                      <a:endParaRPr lang="en-US" sz="1100">
                        <a:effectLst/>
                      </a:endParaRPr>
                    </a:p>
                    <a:p>
                      <a:pPr marL="0" marR="0">
                        <a:lnSpc>
                          <a:spcPct val="115000"/>
                        </a:lnSpc>
                        <a:spcBef>
                          <a:spcPts val="0"/>
                        </a:spcBef>
                        <a:spcAft>
                          <a:spcPts val="0"/>
                        </a:spcAft>
                      </a:pPr>
                      <a:r>
                        <a:rPr lang="en-US" sz="1000">
                          <a:effectLst/>
                        </a:rPr>
                        <a:t>1 inch diameter hose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a:effectLst/>
                        </a:rPr>
                        <a:t>30 psi</a:t>
                      </a:r>
                      <a:endParaRPr lang="en-US" sz="1100">
                        <a:effectLst/>
                      </a:endParaRPr>
                    </a:p>
                    <a:p>
                      <a:pPr marL="0" marR="0">
                        <a:lnSpc>
                          <a:spcPct val="115000"/>
                        </a:lnSpc>
                        <a:spcBef>
                          <a:spcPts val="0"/>
                        </a:spcBef>
                        <a:spcAft>
                          <a:spcPts val="0"/>
                        </a:spcAft>
                      </a:pPr>
                      <a:r>
                        <a:rPr lang="en-US" sz="1000">
                          <a:effectLst/>
                        </a:rPr>
                        <a:t>4 ” diameter hose</a:t>
                      </a:r>
                      <a:endParaRPr lang="en-US" sz="1100">
                        <a:effectLst/>
                        <a:latin typeface="Calibri"/>
                        <a:ea typeface="Calibri"/>
                        <a:cs typeface="Times New Roman"/>
                      </a:endParaRPr>
                    </a:p>
                  </a:txBody>
                  <a:tcPr marL="68580" marR="68580" marT="0" marB="0"/>
                </a:tc>
              </a:tr>
              <a:tr h="0">
                <a:tc gridSpan="2">
                  <a:txBody>
                    <a:bodyPr/>
                    <a:lstStyle/>
                    <a:p>
                      <a:pPr marL="0" marR="0">
                        <a:lnSpc>
                          <a:spcPct val="115000"/>
                        </a:lnSpc>
                        <a:spcBef>
                          <a:spcPts val="0"/>
                        </a:spcBef>
                        <a:spcAft>
                          <a:spcPts val="0"/>
                        </a:spcAft>
                      </a:pPr>
                      <a:r>
                        <a:rPr lang="en-US" sz="1000" dirty="0">
                          <a:effectLst/>
                        </a:rPr>
                        <a:t>Which has the greatest power to knock you off your feet? Why</a:t>
                      </a:r>
                      <a:endParaRPr lang="en-US" sz="1100" dirty="0">
                        <a:effectLst/>
                      </a:endParaRPr>
                    </a:p>
                    <a:p>
                      <a:pPr marL="0" marR="0">
                        <a:lnSpc>
                          <a:spcPct val="115000"/>
                        </a:lnSpc>
                        <a:spcBef>
                          <a:spcPts val="0"/>
                        </a:spcBef>
                        <a:spcAft>
                          <a:spcPts val="0"/>
                        </a:spcAft>
                      </a:pPr>
                      <a:r>
                        <a:rPr lang="en-US" sz="1000" dirty="0">
                          <a:effectLst/>
                        </a:rPr>
                        <a:t> </a:t>
                      </a:r>
                      <a:endParaRPr lang="en-US" sz="1100" dirty="0">
                        <a:effectLst/>
                        <a:latin typeface="Calibri"/>
                        <a:ea typeface="Calibri"/>
                        <a:cs typeface="Times New Roman"/>
                      </a:endParaRPr>
                    </a:p>
                  </a:txBody>
                  <a:tcPr marL="68580" marR="68580" marT="0" marB="0"/>
                </a:tc>
                <a:tc hMerge="1">
                  <a:txBody>
                    <a:bodyPr/>
                    <a:lstStyle/>
                    <a:p>
                      <a:endParaRPr lang="en-US"/>
                    </a:p>
                  </a:txBody>
                  <a:tcPr/>
                </a:tc>
              </a:tr>
            </a:tbl>
          </a:graphicData>
        </a:graphic>
      </p:graphicFrame>
      <p:sp>
        <p:nvSpPr>
          <p:cNvPr id="5" name="Rectangle 1"/>
          <p:cNvSpPr>
            <a:spLocks noChangeArrowheads="1"/>
          </p:cNvSpPr>
          <p:nvPr/>
        </p:nvSpPr>
        <p:spPr bwMode="auto">
          <a:xfrm>
            <a:off x="304800" y="2402934"/>
            <a:ext cx="8617369" cy="4455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en-US" sz="1050" b="1" i="0" u="none" strike="noStrike" cap="none" normalizeH="0" baseline="0" dirty="0" smtClean="0">
                <a:ln>
                  <a:noFill/>
                </a:ln>
                <a:solidFill>
                  <a:srgbClr val="181818"/>
                </a:solidFill>
                <a:effectLst/>
                <a:latin typeface="Verdana" pitchFamily="34" charset="0"/>
                <a:ea typeface="Calibri" pitchFamily="34" charset="0"/>
                <a:cs typeface="Arial" pitchFamily="34" charset="0"/>
              </a:rPr>
              <a:t>Watts = Volts x Amps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1050" b="1" i="0" u="none" strike="noStrike" cap="none" normalizeH="0" baseline="0" dirty="0" smtClean="0">
                <a:ln>
                  <a:noFill/>
                </a:ln>
                <a:solidFill>
                  <a:srgbClr val="181818"/>
                </a:solidFill>
                <a:effectLst/>
                <a:latin typeface="Verdana" pitchFamily="34" charset="0"/>
                <a:ea typeface="Calibri" pitchFamily="34" charset="0"/>
                <a:cs typeface="Arial" pitchFamily="34" charset="0"/>
              </a:rPr>
              <a:t>30 psi = volts (pressure)</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1050" b="1" i="0" u="none" strike="noStrike" cap="none" normalizeH="0" baseline="0" dirty="0" smtClean="0">
                <a:ln>
                  <a:noFill/>
                </a:ln>
                <a:solidFill>
                  <a:srgbClr val="181818"/>
                </a:solidFill>
                <a:effectLst/>
                <a:latin typeface="Verdana" pitchFamily="34" charset="0"/>
                <a:ea typeface="Calibri" pitchFamily="34" charset="0"/>
                <a:cs typeface="Arial" pitchFamily="34" charset="0"/>
              </a:rPr>
              <a:t>Diameter = </a:t>
            </a:r>
            <a:r>
              <a:rPr kumimoji="0" lang="en-US" sz="1050" b="1" i="0" u="none" strike="noStrike" cap="none" normalizeH="0" baseline="0" dirty="0" err="1" smtClean="0">
                <a:ln>
                  <a:noFill/>
                </a:ln>
                <a:solidFill>
                  <a:srgbClr val="181818"/>
                </a:solidFill>
                <a:effectLst/>
                <a:latin typeface="Verdana" pitchFamily="34" charset="0"/>
                <a:ea typeface="Calibri" pitchFamily="34" charset="0"/>
                <a:cs typeface="Arial" pitchFamily="34" charset="0"/>
              </a:rPr>
              <a:t>ampheres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1050" b="1" i="0" u="none" strike="noStrike" cap="none" normalizeH="0" baseline="0" dirty="0" smtClean="0">
                <a:ln>
                  <a:noFill/>
                </a:ln>
                <a:solidFill>
                  <a:srgbClr val="181818"/>
                </a:solidFill>
                <a:effectLst/>
                <a:latin typeface="Verdana" pitchFamily="34" charset="0"/>
                <a:ea typeface="Calibri" pitchFamily="34" charset="0"/>
                <a:cs typeface="Arial" pitchFamily="34" charset="0"/>
              </a:rPr>
              <a:t>Larger diameter = more amps= more power</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1050" b="1" i="0" u="none" strike="noStrike" cap="none" normalizeH="0" baseline="0" dirty="0" smtClean="0">
                <a:ln>
                  <a:noFill/>
                </a:ln>
                <a:solidFill>
                  <a:srgbClr val="181818"/>
                </a:solidFill>
                <a:effectLst/>
                <a:latin typeface="Verdana" pitchFamily="34" charset="0"/>
                <a:ea typeface="Calibri" pitchFamily="34" charset="0"/>
                <a:cs typeface="Arial" pitchFamily="34" charset="0"/>
              </a:rPr>
              <a:t>Current = amps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sz="1050" b="1" i="0" u="none" strike="noStrike" cap="none" normalizeH="0" baseline="0" dirty="0" smtClean="0">
                <a:ln>
                  <a:noFill/>
                </a:ln>
                <a:solidFill>
                  <a:srgbClr val="181818"/>
                </a:solidFill>
                <a:effectLst/>
                <a:latin typeface="Verdana" pitchFamily="34" charset="0"/>
                <a:ea typeface="Calibri" pitchFamily="34" charset="0"/>
                <a:cs typeface="Arial" pitchFamily="34" charset="0"/>
              </a:rPr>
              <a:t>	Large voltage like static charge on balloon or microfiber chair- small area of discharge (amps) means less damage. Ex. Discharge of sparkers have high energy but because there are fewer particles at one instance, there is no damage.</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sz="1050" b="1" i="0" u="none" strike="noStrike" cap="none" normalizeH="0" baseline="0" dirty="0" smtClean="0">
                <a:ln>
                  <a:noFill/>
                </a:ln>
                <a:solidFill>
                  <a:srgbClr val="181818"/>
                </a:solidFill>
                <a:effectLst/>
                <a:latin typeface="Verdana" pitchFamily="34" charset="0"/>
                <a:ea typeface="Calibri" pitchFamily="34" charset="0"/>
                <a:cs typeface="Arial" pitchFamily="34" charset="0"/>
              </a:rPr>
              <a:t>High voltage transmission wires carrying </a:t>
            </a:r>
            <a:r>
              <a:rPr kumimoji="0" lang="en-US" sz="1050" b="1" i="0" u="none" strike="noStrike" cap="none" normalizeH="0" baseline="0" dirty="0" err="1" smtClean="0">
                <a:ln>
                  <a:noFill/>
                </a:ln>
                <a:solidFill>
                  <a:srgbClr val="181818"/>
                </a:solidFill>
                <a:effectLst/>
                <a:latin typeface="Verdana" pitchFamily="34" charset="0"/>
                <a:ea typeface="Calibri" pitchFamily="34" charset="0"/>
                <a:cs typeface="Arial" pitchFamily="34" charset="0"/>
              </a:rPr>
              <a:t>1000</a:t>
            </a:r>
            <a:r>
              <a:rPr kumimoji="0" lang="en-US" sz="1050" b="1" i="0" u="none" strike="noStrike" cap="none" normalizeH="0" baseline="0" dirty="0" err="1" smtClean="0">
                <a:ln>
                  <a:noFill/>
                </a:ln>
                <a:solidFill>
                  <a:srgbClr val="181818"/>
                </a:solidFill>
                <a:effectLst/>
                <a:latin typeface="Calibri"/>
                <a:ea typeface="Calibri" pitchFamily="34" charset="0"/>
                <a:cs typeface="Arial" pitchFamily="34" charset="0"/>
              </a:rPr>
              <a:t>’</a:t>
            </a:r>
            <a:r>
              <a:rPr kumimoji="0" lang="en-US" sz="1050" b="1" i="0" u="none" strike="noStrike" cap="none" normalizeH="0" baseline="0" dirty="0" err="1" smtClean="0">
                <a:ln>
                  <a:noFill/>
                </a:ln>
                <a:solidFill>
                  <a:srgbClr val="181818"/>
                </a:solidFill>
                <a:effectLst/>
                <a:latin typeface="Verdana" pitchFamily="34" charset="0"/>
                <a:ea typeface="Calibri" pitchFamily="34" charset="0"/>
                <a:cs typeface="Arial" pitchFamily="34" charset="0"/>
              </a:rPr>
              <a:t>s</a:t>
            </a:r>
            <a:r>
              <a:rPr kumimoji="0" lang="en-US" sz="1050" b="1" i="0" u="none" strike="noStrike" cap="none" normalizeH="0" baseline="0" dirty="0" smtClean="0">
                <a:ln>
                  <a:noFill/>
                </a:ln>
                <a:solidFill>
                  <a:srgbClr val="181818"/>
                </a:solidFill>
                <a:effectLst/>
                <a:latin typeface="Verdana" pitchFamily="34" charset="0"/>
                <a:ea typeface="Calibri" pitchFamily="34" charset="0"/>
                <a:cs typeface="Arial" pitchFamily="34" charset="0"/>
              </a:rPr>
              <a:t> of volts in a small wire will need more insulation b/c it will leak (just like a high pressure water hose)</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sz="1050" b="1" i="0" u="none" strike="noStrike" cap="none" normalizeH="0" baseline="0" dirty="0" smtClean="0">
                <a:ln>
                  <a:noFill/>
                </a:ln>
                <a:solidFill>
                  <a:srgbClr val="181818"/>
                </a:solidFill>
                <a:effectLst/>
                <a:latin typeface="Verdana" pitchFamily="34" charset="0"/>
                <a:ea typeface="Calibri" pitchFamily="34" charset="0"/>
                <a:cs typeface="Arial" pitchFamily="34" charset="0"/>
              </a:rPr>
              <a:t>How fast will water move to get the same volume through a small diameter?</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sz="1050" b="1" i="0" u="none" strike="noStrike" cap="none" normalizeH="0" baseline="0" dirty="0" err="1" smtClean="0">
                <a:ln>
                  <a:noFill/>
                </a:ln>
                <a:solidFill>
                  <a:srgbClr val="181818"/>
                </a:solidFill>
                <a:effectLst/>
                <a:latin typeface="Verdana" pitchFamily="34" charset="0"/>
                <a:ea typeface="Calibri" pitchFamily="34" charset="0"/>
                <a:cs typeface="Arial" pitchFamily="34" charset="0"/>
              </a:rPr>
              <a:t>Ohms</a:t>
            </a:r>
            <a:r>
              <a:rPr kumimoji="0" lang="en-US" sz="1050" b="1" i="0" u="none" strike="noStrike" cap="none" normalizeH="0" baseline="0" dirty="0" err="1" smtClean="0">
                <a:ln>
                  <a:noFill/>
                </a:ln>
                <a:solidFill>
                  <a:srgbClr val="181818"/>
                </a:solidFill>
                <a:effectLst/>
                <a:latin typeface="Calibri"/>
                <a:ea typeface="Calibri" pitchFamily="34" charset="0"/>
                <a:cs typeface="Arial" pitchFamily="34" charset="0"/>
              </a:rPr>
              <a:t>’</a:t>
            </a:r>
            <a:r>
              <a:rPr kumimoji="0" lang="en-US" sz="1050" b="1" i="0" u="none" strike="noStrike" cap="none" normalizeH="0" baseline="0" dirty="0" err="1" smtClean="0">
                <a:ln>
                  <a:noFill/>
                </a:ln>
                <a:solidFill>
                  <a:srgbClr val="181818"/>
                </a:solidFill>
                <a:effectLst/>
                <a:latin typeface="Verdana" pitchFamily="34" charset="0"/>
                <a:ea typeface="Calibri" pitchFamily="34" charset="0"/>
                <a:cs typeface="Arial" pitchFamily="34" charset="0"/>
              </a:rPr>
              <a:t>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1050" b="1" i="0" u="none" strike="noStrike" cap="none" normalizeH="0" baseline="0" dirty="0" smtClean="0">
                <a:ln>
                  <a:noFill/>
                </a:ln>
                <a:solidFill>
                  <a:srgbClr val="181818"/>
                </a:solidFill>
                <a:effectLst/>
                <a:latin typeface="Verdana" pitchFamily="34" charset="0"/>
                <a:ea typeface="Calibri" pitchFamily="34" charset="0"/>
                <a:cs typeface="Arial" pitchFamily="34" charset="0"/>
              </a:rPr>
              <a:t>Same amps but with a different size hose</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1050" b="1" i="0" u="none" strike="noStrike" cap="none" normalizeH="0" baseline="0" dirty="0" smtClean="0">
                <a:ln>
                  <a:noFill/>
                </a:ln>
                <a:solidFill>
                  <a:srgbClr val="181818"/>
                </a:solidFill>
                <a:effectLst/>
                <a:latin typeface="Verdana" pitchFamily="34" charset="0"/>
                <a:ea typeface="Calibri" pitchFamily="34" charset="0"/>
                <a:cs typeface="Arial" pitchFamily="34" charset="0"/>
              </a:rPr>
              <a:t>Ohm</a:t>
            </a:r>
            <a:r>
              <a:rPr kumimoji="0" lang="en-US" sz="1050" b="1" i="0" u="none" strike="noStrike" cap="none" normalizeH="0" baseline="0" dirty="0" smtClean="0">
                <a:ln>
                  <a:noFill/>
                </a:ln>
                <a:solidFill>
                  <a:srgbClr val="181818"/>
                </a:solidFill>
                <a:effectLst/>
                <a:latin typeface="Calibri"/>
                <a:ea typeface="Calibri" pitchFamily="34" charset="0"/>
                <a:cs typeface="Arial" pitchFamily="34" charset="0"/>
              </a:rPr>
              <a:t>’</a:t>
            </a:r>
            <a:r>
              <a:rPr kumimoji="0" lang="en-US" sz="1050" b="1" i="0" u="none" strike="noStrike" cap="none" normalizeH="0" baseline="0" dirty="0" smtClean="0">
                <a:ln>
                  <a:noFill/>
                </a:ln>
                <a:solidFill>
                  <a:srgbClr val="181818"/>
                </a:solidFill>
                <a:effectLst/>
                <a:latin typeface="Verdana" pitchFamily="34" charset="0"/>
                <a:ea typeface="Calibri" pitchFamily="34" charset="0"/>
                <a:cs typeface="Arial" pitchFamily="34" charset="0"/>
              </a:rPr>
              <a:t>s (resistance) affects would narrow the area through which the flow must move. It produces more pressure to move the same volume.  you will have more volts (pressure)</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1050" b="1" i="0" u="none" strike="noStrike" cap="none" normalizeH="0" baseline="0" dirty="0" smtClean="0">
                <a:ln>
                  <a:noFill/>
                </a:ln>
                <a:solidFill>
                  <a:srgbClr val="181818"/>
                </a:solidFill>
                <a:effectLst/>
                <a:latin typeface="Verdana" pitchFamily="34" charset="0"/>
                <a:ea typeface="Calibri" pitchFamily="34" charset="0"/>
                <a:cs typeface="Arial" pitchFamily="34" charset="0"/>
              </a:rPr>
              <a:t>If the flow is amps &amp; volts is pressure and you move the same amount of volume, the hose size is the resistance.</a:t>
            </a:r>
          </a:p>
          <a:p>
            <a:pPr marL="0" marR="0" lvl="0" indent="0" algn="l" defTabSz="914400" rtl="0" eaLnBrk="0" fontAlgn="base" latinLnBrk="0" hangingPunct="0">
              <a:lnSpc>
                <a:spcPct val="150000"/>
              </a:lnSpc>
              <a:spcBef>
                <a:spcPct val="0"/>
              </a:spcBef>
              <a:spcAft>
                <a:spcPct val="0"/>
              </a:spcAft>
              <a:buClrTx/>
              <a:buSzTx/>
              <a:buFontTx/>
              <a:buNone/>
              <a:tabLst/>
            </a:pPr>
            <a:r>
              <a:rPr kumimoji="0" lang="en-US" sz="1050" b="1" i="0" u="none" strike="noStrike" cap="none" normalizeH="0" baseline="0" dirty="0" smtClean="0">
                <a:ln>
                  <a:noFill/>
                </a:ln>
                <a:solidFill>
                  <a:srgbClr val="181818"/>
                </a:solidFill>
                <a:effectLst/>
                <a:latin typeface="Verdana" pitchFamily="34" charset="0"/>
                <a:ea typeface="Calibri" pitchFamily="34" charset="0"/>
                <a:cs typeface="Arial" pitchFamily="34" charset="0"/>
              </a:rPr>
              <a:t>It will increase the volts (pressure) but not the amps.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880656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Which is most dangerous, current or voltage?</a:t>
            </a:r>
            <a:endParaRPr lang="en-US" dirty="0"/>
          </a:p>
        </p:txBody>
      </p:sp>
      <p:sp>
        <p:nvSpPr>
          <p:cNvPr id="3" name="Content Placeholder 2"/>
          <p:cNvSpPr>
            <a:spLocks noGrp="1"/>
          </p:cNvSpPr>
          <p:nvPr>
            <p:ph idx="1"/>
          </p:nvPr>
        </p:nvSpPr>
        <p:spPr>
          <a:xfrm>
            <a:off x="457200" y="1600200"/>
            <a:ext cx="8229600" cy="5257800"/>
          </a:xfrm>
        </p:spPr>
        <p:txBody>
          <a:bodyPr>
            <a:normAutofit fontScale="92500"/>
          </a:bodyPr>
          <a:lstStyle/>
          <a:p>
            <a:r>
              <a:rPr lang="en-US" dirty="0">
                <a:ea typeface="Calibri"/>
                <a:cs typeface="Times New Roman"/>
              </a:rPr>
              <a:t>A high voltage is not necessarily dangerous if it cannot deliver substantial </a:t>
            </a:r>
            <a:r>
              <a:rPr lang="en-US" u="sng" dirty="0">
                <a:solidFill>
                  <a:srgbClr val="0000FF"/>
                </a:solidFill>
                <a:ea typeface="Calibri"/>
                <a:cs typeface="Times New Roman"/>
                <a:hlinkClick r:id="rId2" tooltip="Electrical current"/>
              </a:rPr>
              <a:t>current</a:t>
            </a:r>
            <a:r>
              <a:rPr lang="en-US" dirty="0">
                <a:ea typeface="Calibri"/>
                <a:cs typeface="Times New Roman"/>
              </a:rPr>
              <a:t>. </a:t>
            </a:r>
            <a:endParaRPr lang="en-US" dirty="0" smtClean="0">
              <a:ea typeface="Calibri"/>
              <a:cs typeface="Times New Roman"/>
            </a:endParaRPr>
          </a:p>
          <a:p>
            <a:r>
              <a:rPr lang="en-US" dirty="0" smtClean="0"/>
              <a:t>current </a:t>
            </a:r>
            <a:r>
              <a:rPr lang="en-US" dirty="0"/>
              <a:t>is the killer not </a:t>
            </a:r>
            <a:r>
              <a:rPr lang="en-US" dirty="0" smtClean="0"/>
              <a:t>volts</a:t>
            </a:r>
          </a:p>
          <a:p>
            <a:r>
              <a:rPr lang="en-US" dirty="0" smtClean="0"/>
              <a:t>Static discharge to </a:t>
            </a:r>
            <a:r>
              <a:rPr lang="en-US" dirty="0"/>
              <a:t>car doors in winter can involve voltages as high as 20,000 V</a:t>
            </a:r>
            <a:endParaRPr lang="en-US" dirty="0" smtClean="0"/>
          </a:p>
          <a:p>
            <a:r>
              <a:rPr lang="en-US" dirty="0" smtClean="0"/>
              <a:t>you </a:t>
            </a:r>
            <a:r>
              <a:rPr lang="en-US" dirty="0"/>
              <a:t>can have thousands of volts but </a:t>
            </a:r>
            <a:r>
              <a:rPr lang="en-US" dirty="0" smtClean="0"/>
              <a:t>without </a:t>
            </a:r>
            <a:r>
              <a:rPr lang="en-US" dirty="0"/>
              <a:t>flow (current) the danger is </a:t>
            </a:r>
            <a:r>
              <a:rPr lang="en-US" dirty="0" smtClean="0"/>
              <a:t>minimal</a:t>
            </a:r>
          </a:p>
          <a:p>
            <a:r>
              <a:rPr lang="en-US" b="1" dirty="0" smtClean="0"/>
              <a:t>but</a:t>
            </a:r>
            <a:r>
              <a:rPr lang="en-US" dirty="0" smtClean="0"/>
              <a:t> </a:t>
            </a:r>
            <a:r>
              <a:rPr lang="en-US" dirty="0"/>
              <a:t>if you have voltage its very easy to induce current so be careful and let a professional take care of it if you do not know what you are doing.</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a typeface="Times New Roman"/>
                <a:cs typeface="Calibri"/>
              </a:rPr>
              <a:t>Quantitative investigation of voltage, current, and Ohm's law</a:t>
            </a:r>
            <a:endParaRPr lang="en-US" dirty="0"/>
          </a:p>
        </p:txBody>
      </p:sp>
      <p:sp>
        <p:nvSpPr>
          <p:cNvPr id="3" name="Content Placeholder 2"/>
          <p:cNvSpPr>
            <a:spLocks noGrp="1"/>
          </p:cNvSpPr>
          <p:nvPr>
            <p:ph sz="half" idx="1"/>
          </p:nvPr>
        </p:nvSpPr>
        <p:spPr/>
        <p:txBody>
          <a:bodyPr>
            <a:normAutofit fontScale="77500" lnSpcReduction="20000"/>
          </a:bodyPr>
          <a:lstStyle/>
          <a:p>
            <a:pPr lvl="0">
              <a:lnSpc>
                <a:spcPct val="115000"/>
              </a:lnSpc>
              <a:spcBef>
                <a:spcPts val="0"/>
              </a:spcBef>
              <a:buFont typeface="Symbol"/>
              <a:buChar char=""/>
            </a:pPr>
            <a:r>
              <a:rPr lang="en-US" dirty="0" smtClean="0">
                <a:ea typeface="Times New Roman"/>
                <a:cs typeface="Calibri"/>
              </a:rPr>
              <a:t>Electric current is the flow rate of electric charge and is measured in amperes. </a:t>
            </a:r>
            <a:endParaRPr lang="en-US" dirty="0" smtClean="0">
              <a:ea typeface="Calibri"/>
              <a:cs typeface="Times New Roman"/>
            </a:endParaRPr>
          </a:p>
          <a:p>
            <a:pPr lvl="0">
              <a:lnSpc>
                <a:spcPct val="115000"/>
              </a:lnSpc>
              <a:spcBef>
                <a:spcPts val="0"/>
              </a:spcBef>
              <a:buFont typeface="Symbol"/>
              <a:buChar char=""/>
            </a:pPr>
            <a:r>
              <a:rPr lang="en-US" dirty="0" smtClean="0">
                <a:ea typeface="Times New Roman"/>
                <a:cs typeface="Calibri"/>
              </a:rPr>
              <a:t>The current transports electrical energy along conductors. </a:t>
            </a:r>
            <a:endParaRPr lang="en-US" dirty="0" smtClean="0">
              <a:ea typeface="Calibri"/>
              <a:cs typeface="Times New Roman"/>
            </a:endParaRPr>
          </a:p>
          <a:p>
            <a:pPr lvl="0">
              <a:lnSpc>
                <a:spcPct val="115000"/>
              </a:lnSpc>
              <a:spcBef>
                <a:spcPts val="0"/>
              </a:spcBef>
              <a:buFont typeface="Symbol"/>
              <a:buChar char=""/>
            </a:pPr>
            <a:r>
              <a:rPr lang="en-US" dirty="0" smtClean="0">
                <a:ea typeface="Times New Roman"/>
                <a:cs typeface="Calibri"/>
              </a:rPr>
              <a:t>Voltage (V) is a measure of energy per unit charge between two points in the circuit. One may think of voltage as the effective "pressure difference" which causes the current to flow.</a:t>
            </a:r>
            <a:endParaRPr lang="en-US" dirty="0" smtClean="0">
              <a:ea typeface="Calibri"/>
              <a:cs typeface="Times New Roman"/>
            </a:endParaRPr>
          </a:p>
          <a:p>
            <a:endParaRPr lang="en-US" dirty="0"/>
          </a:p>
        </p:txBody>
      </p:sp>
      <p:sp>
        <p:nvSpPr>
          <p:cNvPr id="4" name="Content Placeholder 3"/>
          <p:cNvSpPr>
            <a:spLocks noGrp="1"/>
          </p:cNvSpPr>
          <p:nvPr>
            <p:ph sz="half" idx="2"/>
          </p:nvPr>
        </p:nvSpPr>
        <p:spPr/>
        <p:txBody>
          <a:bodyPr>
            <a:normAutofit fontScale="77500" lnSpcReduction="20000"/>
          </a:bodyPr>
          <a:lstStyle/>
          <a:p>
            <a:pPr lvl="0"/>
            <a:r>
              <a:rPr lang="en-US" dirty="0" smtClean="0">
                <a:ea typeface="Times New Roman"/>
                <a:cs typeface="Calibri"/>
              </a:rPr>
              <a:t>Resistance (R) is the opposition to current flow and is measured in ohms. In practice, resistors take the form of light bulbs, toasters, heaters and other devices which use electrical energy to perform useful tasks as well as the undesirable form of resistance in electrical wiring that transports the electrical energy to you. </a:t>
            </a:r>
            <a:endParaRPr lang="en-US" dirty="0" smtClean="0">
              <a:ea typeface="Calibri"/>
              <a:cs typeface="Times New Roman"/>
            </a:endParaRP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Circuit symbols &amp; diagrams</a:t>
            </a:r>
            <a:endParaRPr lang="en-US" dirty="0"/>
          </a:p>
        </p:txBody>
      </p:sp>
      <p:pic>
        <p:nvPicPr>
          <p:cNvPr id="4" name="Content Placeholder 3" descr="http://www.physicsclassroom.com/class/circuits/u9l4a2.gif"/>
          <p:cNvPicPr>
            <a:picLocks noGrp="1"/>
          </p:cNvPicPr>
          <p:nvPr>
            <p:ph idx="1"/>
          </p:nvPr>
        </p:nvPicPr>
        <p:blipFill>
          <a:blip r:embed="rId2" cstate="print"/>
          <a:srcRect/>
          <a:stretch>
            <a:fillRect/>
          </a:stretch>
        </p:blipFill>
        <p:spPr bwMode="auto">
          <a:xfrm>
            <a:off x="228600" y="1752601"/>
            <a:ext cx="8305800" cy="1371600"/>
          </a:xfrm>
          <a:prstGeom prst="rect">
            <a:avLst/>
          </a:prstGeom>
          <a:noFill/>
          <a:ln w="9525">
            <a:noFill/>
            <a:miter lim="800000"/>
            <a:headEnd/>
            <a:tailEnd/>
          </a:ln>
        </p:spPr>
      </p:pic>
      <p:pic>
        <p:nvPicPr>
          <p:cNvPr id="5" name="Picture 4" descr="http://www.physicsclassroom.com/class/circuits/u9l4a3.gif"/>
          <p:cNvPicPr/>
          <p:nvPr/>
        </p:nvPicPr>
        <p:blipFill>
          <a:blip r:embed="rId3" cstate="print"/>
          <a:srcRect/>
          <a:stretch>
            <a:fillRect/>
          </a:stretch>
        </p:blipFill>
        <p:spPr bwMode="auto">
          <a:xfrm>
            <a:off x="0" y="3352800"/>
            <a:ext cx="2124075" cy="2357438"/>
          </a:xfrm>
          <a:prstGeom prst="rect">
            <a:avLst/>
          </a:prstGeom>
          <a:noFill/>
          <a:ln w="9525">
            <a:noFill/>
            <a:miter lim="800000"/>
            <a:headEnd/>
            <a:tailEnd/>
          </a:ln>
        </p:spPr>
      </p:pic>
      <p:pic>
        <p:nvPicPr>
          <p:cNvPr id="6" name="Picture 5" descr="http://www.physicsclassroom.com/class/circuits/u9l4a4.gif"/>
          <p:cNvPicPr/>
          <p:nvPr/>
        </p:nvPicPr>
        <p:blipFill>
          <a:blip r:embed="rId4" cstate="print"/>
          <a:srcRect/>
          <a:stretch>
            <a:fillRect/>
          </a:stretch>
        </p:blipFill>
        <p:spPr bwMode="auto">
          <a:xfrm>
            <a:off x="3352800" y="3200400"/>
            <a:ext cx="5105400" cy="1676400"/>
          </a:xfrm>
          <a:prstGeom prst="rect">
            <a:avLst/>
          </a:prstGeom>
          <a:noFill/>
          <a:ln w="9525">
            <a:noFill/>
            <a:miter lim="800000"/>
            <a:headEnd/>
            <a:tailEnd/>
          </a:ln>
        </p:spPr>
      </p:pic>
      <p:pic>
        <p:nvPicPr>
          <p:cNvPr id="7" name="Picture 6" descr="http://www.physicsclassroom.com/class/circuits/u9l4a5.gif"/>
          <p:cNvPicPr/>
          <p:nvPr/>
        </p:nvPicPr>
        <p:blipFill>
          <a:blip r:embed="rId5" cstate="print"/>
          <a:srcRect/>
          <a:stretch>
            <a:fillRect/>
          </a:stretch>
        </p:blipFill>
        <p:spPr bwMode="auto">
          <a:xfrm>
            <a:off x="3581400" y="4953000"/>
            <a:ext cx="4495800"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316162"/>
          </a:xfrm>
        </p:spPr>
        <p:txBody>
          <a:bodyPr>
            <a:normAutofit fontScale="90000"/>
          </a:bodyPr>
          <a:lstStyle/>
          <a:p>
            <a:r>
              <a:rPr lang="en-US" sz="3100" b="1" dirty="0" smtClean="0">
                <a:solidFill>
                  <a:srgbClr val="008080"/>
                </a:solidFill>
                <a:latin typeface="Verdana"/>
                <a:ea typeface="Times New Roman"/>
                <a:cs typeface="Times New Roman"/>
              </a:rPr>
              <a:t>In this circuit, there is only one source of voltage (the battery, on the left) and only one source of resistance to current (the lamp, on the right). </a:t>
            </a:r>
            <a:endParaRPr lang="en-US" b="1" dirty="0"/>
          </a:p>
        </p:txBody>
      </p:sp>
      <p:pic>
        <p:nvPicPr>
          <p:cNvPr id="4" name="Picture 3" descr="http://sub.allaboutcircuits.com/images/00032.png"/>
          <p:cNvPicPr/>
          <p:nvPr/>
        </p:nvPicPr>
        <p:blipFill>
          <a:blip r:embed="rId2" cstate="print"/>
          <a:srcRect/>
          <a:stretch>
            <a:fillRect/>
          </a:stretch>
        </p:blipFill>
        <p:spPr bwMode="auto">
          <a:xfrm>
            <a:off x="1828800" y="2819400"/>
            <a:ext cx="6324600"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kern="1800" dirty="0" smtClean="0">
                <a:solidFill>
                  <a:srgbClr val="738FBF"/>
                </a:solidFill>
                <a:latin typeface="Trebuchet MS"/>
                <a:ea typeface="Times New Roman"/>
                <a:cs typeface="Times New Roman"/>
              </a:rPr>
              <a:t>How voltage, current, and resistance relate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solidFill>
                  <a:srgbClr val="008080"/>
                </a:solidFill>
                <a:latin typeface="Verdana"/>
                <a:ea typeface="Times New Roman"/>
                <a:cs typeface="Times New Roman"/>
              </a:rPr>
              <a:t>voltage -the measurement of how much </a:t>
            </a:r>
            <a:r>
              <a:rPr lang="en-US" i="1" dirty="0" smtClean="0">
                <a:solidFill>
                  <a:srgbClr val="008080"/>
                </a:solidFill>
                <a:latin typeface="Verdana"/>
                <a:ea typeface="Times New Roman"/>
                <a:cs typeface="Times New Roman"/>
              </a:rPr>
              <a:t>potential</a:t>
            </a:r>
            <a:r>
              <a:rPr lang="en-US" dirty="0" smtClean="0">
                <a:solidFill>
                  <a:srgbClr val="008080"/>
                </a:solidFill>
                <a:latin typeface="Verdana"/>
                <a:ea typeface="Times New Roman"/>
                <a:cs typeface="Times New Roman"/>
              </a:rPr>
              <a:t> energy exists to move electrons from one particular point in that circuit to another particular point. Without reference to </a:t>
            </a:r>
            <a:r>
              <a:rPr lang="en-US" i="1" dirty="0" smtClean="0">
                <a:solidFill>
                  <a:srgbClr val="008080"/>
                </a:solidFill>
                <a:latin typeface="Verdana"/>
                <a:ea typeface="Times New Roman"/>
                <a:cs typeface="Times New Roman"/>
              </a:rPr>
              <a:t>two</a:t>
            </a:r>
            <a:r>
              <a:rPr lang="en-US" dirty="0" smtClean="0">
                <a:solidFill>
                  <a:srgbClr val="008080"/>
                </a:solidFill>
                <a:latin typeface="Verdana"/>
                <a:ea typeface="Times New Roman"/>
                <a:cs typeface="Times New Roman"/>
              </a:rPr>
              <a:t> particular points, it has no meaning</a:t>
            </a:r>
          </a:p>
          <a:p>
            <a:r>
              <a:rPr lang="en-US" dirty="0" smtClean="0">
                <a:solidFill>
                  <a:srgbClr val="333333"/>
                </a:solidFill>
                <a:latin typeface="Verdana"/>
                <a:ea typeface="Calibri"/>
                <a:cs typeface="Times New Roman"/>
              </a:rPr>
              <a:t>motivate electrons from one point to another. Before we can precisely define what a "volt" is, we must understand how to measure this quantity we call "potential energy."</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TotalTime>
  <Words>2013</Words>
  <Application>Microsoft Office PowerPoint</Application>
  <PresentationFormat>On-screen Show (4:3)</PresentationFormat>
  <Paragraphs>121</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Simple electric circuits </vt:lpstr>
      <vt:lpstr>Current flows due to</vt:lpstr>
      <vt:lpstr>Notes</vt:lpstr>
      <vt:lpstr>High amps most dangerous  </vt:lpstr>
      <vt:lpstr>Which is most dangerous, current or voltage?</vt:lpstr>
      <vt:lpstr>Quantitative investigation of voltage, current, and Ohm's law</vt:lpstr>
      <vt:lpstr>Circuit symbols &amp; diagrams</vt:lpstr>
      <vt:lpstr>In this circuit, there is only one source of voltage (the battery, on the left) and only one source of resistance to current (the lamp, on the right). </vt:lpstr>
      <vt:lpstr>How voltage, current, and resistance relate</vt:lpstr>
      <vt:lpstr>Coulomb- is a measure of electric charge proportional to the number of electrons in an imbalanced state. One coulomb of charge is equal to 6,250,000,000,000,000,000 electrons. </vt:lpstr>
      <vt:lpstr>International safety symbol "Caution, risk of electric shock" (ISO 3864), also known as high voltage symbol</vt:lpstr>
      <vt:lpstr>PowerPoint Presentation</vt:lpstr>
      <vt:lpstr>PowerPoint Presentation</vt:lpstr>
      <vt:lpstr>Series Circuits</vt:lpstr>
      <vt:lpstr>In order for the devices in a series circuit to work, each device must work. </vt:lpstr>
      <vt:lpstr>in parallel</vt:lpstr>
      <vt:lpstr>a study of the overall current for parallel connections requires the addition of an indicator bulb. </vt:lpstr>
      <vt:lpstr>For parallel circuits, as the number of resistors increases, the overall current also increases. </vt:lpstr>
      <vt:lpstr>The affect of adding resistors is quite different if added in parallel compared to adding them in series. </vt:lpstr>
      <vt:lpstr>Observe the electrical wiring below. Indicate whether the connections are series or parallel connections. Explain each choice.</vt:lpstr>
      <vt:lpstr>Wires have little resistance</vt:lpstr>
      <vt:lpstr>If the connecting wires resistance is very little or none, we can regard the connected points in a circuit as being electrically common</vt:lpstr>
      <vt:lpstr>Two electric circuits are diagrammed below. For each circuit, indicate which two devices are connected in series and which two devices are connected in parallel.</vt:lpstr>
      <vt:lpstr>PowerPoint Presentation</vt:lpstr>
      <vt:lpstr>Current is the rate at which charge crosses a point on a circuit. </vt:lpstr>
      <vt:lpstr>1 ampere = 1 coulomb / 1 second</vt:lpstr>
      <vt:lpstr>Batteries are not rechargeable</vt:lpstr>
      <vt:lpstr>Electric circuits are all about energy, not charge. </vt:lpstr>
      <vt:lpstr>PowerPoint Presentation</vt:lpstr>
      <vt:lpstr>Ohm's Law </vt:lpstr>
      <vt:lpstr>REVIEW:</vt:lpstr>
      <vt:lpstr>REVIEW:</vt:lpstr>
      <vt:lpstr>What is the amount of current (I) in this circuit?</vt:lpstr>
      <vt:lpstr>What is the amount of voltage provided by the battery?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Which is most dangerous, current or voltage?</dc:title>
  <dc:creator>vhassell</dc:creator>
  <cp:lastModifiedBy>Vicki-2010</cp:lastModifiedBy>
  <cp:revision>30</cp:revision>
  <dcterms:created xsi:type="dcterms:W3CDTF">2011-03-25T17:16:37Z</dcterms:created>
  <dcterms:modified xsi:type="dcterms:W3CDTF">2012-01-15T20:28:34Z</dcterms:modified>
</cp:coreProperties>
</file>